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media/image13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64" r:id="rId6"/>
    <p:sldMasterId id="2147483666" r:id="rId7"/>
    <p:sldMasterId id="2147483678" r:id="rId8"/>
    <p:sldMasterId id="2147483680" r:id="rId9"/>
    <p:sldMasterId id="2147483682" r:id="rId10"/>
    <p:sldMasterId id="2147483684" r:id="rId11"/>
  </p:sldMasterIdLst>
  <p:notesMasterIdLst>
    <p:notesMasterId r:id="rId29"/>
  </p:notesMasterIdLst>
  <p:sldIdLst>
    <p:sldId id="316" r:id="rId12"/>
    <p:sldId id="317" r:id="rId13"/>
    <p:sldId id="340" r:id="rId14"/>
    <p:sldId id="341" r:id="rId15"/>
    <p:sldId id="256" r:id="rId16"/>
    <p:sldId id="257" r:id="rId17"/>
    <p:sldId id="265" r:id="rId18"/>
    <p:sldId id="338" r:id="rId19"/>
    <p:sldId id="339" r:id="rId20"/>
    <p:sldId id="258" r:id="rId21"/>
    <p:sldId id="260" r:id="rId22"/>
    <p:sldId id="261" r:id="rId23"/>
    <p:sldId id="262" r:id="rId24"/>
    <p:sldId id="259" r:id="rId25"/>
    <p:sldId id="342" r:id="rId26"/>
    <p:sldId id="263" r:id="rId27"/>
    <p:sldId id="266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CBD"/>
    <a:srgbClr val="253785"/>
    <a:srgbClr val="FFE6F0"/>
    <a:srgbClr val="FFE8EC"/>
    <a:srgbClr val="FFC4DA"/>
    <a:srgbClr val="51DAE0"/>
    <a:srgbClr val="51DA00"/>
    <a:srgbClr val="253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>
      <p:cViewPr varScale="1">
        <p:scale>
          <a:sx n="141" d="100"/>
          <a:sy n="141" d="100"/>
        </p:scale>
        <p:origin x="80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47783-C8A4-4C0F-A4B5-61992582C7D4}" type="datetimeFigureOut">
              <a:rPr lang="fi-FI" smtClean="0"/>
              <a:t>30.1.2025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9FD92-499D-476C-93FB-B327B9C2D6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732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E47D8-3464-43CC-86EF-BFB7F2B867A8}" type="slidenum">
              <a:rPr kumimoji="0" lang="fi-FI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87443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6910C-2DC5-A64A-A775-6D10E75A5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1E7F84B1-430B-FDFE-1488-6A9194C593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1206DAAB-CCA2-AA00-A568-316B6D0745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7EB024-1090-3BE2-5BD2-D13C39D724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A4378-41A1-48A4-9237-17F9CFC44F74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1845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E47D8-3464-43CC-86EF-BFB7F2B867A8}" type="slidenum">
              <a:rPr kumimoji="0" lang="fi-FI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47747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E47D8-3464-43CC-86EF-BFB7F2B867A8}" type="slidenum">
              <a:rPr kumimoji="0" lang="fi-FI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5088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E47D8-3464-43CC-86EF-BFB7F2B867A8}" type="slidenum">
              <a:rPr kumimoji="0" lang="fi-FI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43869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E47D8-3464-43CC-86EF-BFB7F2B867A8}" type="slidenum">
              <a:rPr kumimoji="0" lang="fi-FI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50607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E47D8-3464-43CC-86EF-BFB7F2B867A8}" type="slidenum">
              <a:rPr kumimoji="0" lang="fi-FI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6954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A4378-41A1-48A4-9237-17F9CFC44F74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4275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91648-7354-9926-5AEA-AEE57475F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AD8A8B60-5210-AA43-E094-5BB7D0C217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8159E0B1-2439-5FD8-5E72-72ECBE4465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Laulunystävien kurssit 1 ja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Kuorossa, yksinlaulutunteja, pienryhmäopetusta…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0C29A56-E711-68F2-A191-A7527C989C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A4378-41A1-48A4-9237-17F9CFC44F74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2097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44917-8A96-E8B1-EB1F-40AB957F3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EB749671-AF46-9A23-79B0-CED63AEE30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7F4934FB-344A-9A52-317C-16CEA1D46C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3946C62-3AF9-ADA4-8409-76D80A0380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A4378-41A1-48A4-9237-17F9CFC44F74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272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011055"/>
            <a:ext cx="7772400" cy="1364360"/>
          </a:xfrm>
        </p:spPr>
        <p:txBody>
          <a:bodyPr>
            <a:noAutofit/>
          </a:bodyPr>
          <a:lstStyle>
            <a:lvl1pPr>
              <a:defRPr sz="5400">
                <a:solidFill>
                  <a:srgbClr val="253785"/>
                </a:solidFill>
                <a:latin typeface="MrEavesSanOT Bold"/>
                <a:cs typeface="MrEavesSanOT Bold"/>
              </a:defRPr>
            </a:lvl1pPr>
          </a:lstStyle>
          <a:p>
            <a:r>
              <a:rPr lang="fi-FI"/>
              <a:t>CLICK TO EDIT </a:t>
            </a:r>
            <a:br>
              <a:rPr lang="fi-FI"/>
            </a:br>
            <a:r>
              <a:rPr lang="fi-FI"/>
              <a:t>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20789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253785"/>
                </a:solidFill>
                <a:latin typeface="MrEavesSanOTBook"/>
                <a:cs typeface="MrEavesSanOT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3E3E-6F1C-6D4F-857A-D0E2EF8FC595}" type="datetimeFigureOut">
              <a:t>30.1.2025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324C-010A-354E-BD2D-A043297E508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3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385" y="411410"/>
            <a:ext cx="2413159" cy="577081"/>
          </a:xfrm>
        </p:spPr>
        <p:txBody>
          <a:bodyPr lIns="0" tIns="0" rIns="0" bIns="0"/>
          <a:lstStyle>
            <a:lvl1pPr>
              <a:defRPr sz="3750" b="1" i="0">
                <a:solidFill>
                  <a:srgbClr val="231C1C"/>
                </a:solidFill>
                <a:latin typeface="Flama Bold"/>
                <a:cs typeface="Flama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78775" y="1909618"/>
            <a:ext cx="5032057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231C1C"/>
                </a:solidFill>
                <a:latin typeface="Flama Bold Italic"/>
                <a:cs typeface="Flama Bold Ital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881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0"/>
            <a:ext cx="3048476" cy="5143500"/>
          </a:xfrm>
          <a:custGeom>
            <a:avLst/>
            <a:gdLst/>
            <a:ahLst/>
            <a:cxnLst/>
            <a:rect l="l" t="t" r="r" b="b"/>
            <a:pathLst>
              <a:path w="4064635" h="6858000">
                <a:moveTo>
                  <a:pt x="4064406" y="0"/>
                </a:moveTo>
                <a:lnTo>
                  <a:pt x="0" y="0"/>
                </a:lnTo>
                <a:lnTo>
                  <a:pt x="0" y="6858000"/>
                </a:lnTo>
                <a:lnTo>
                  <a:pt x="4064406" y="6858000"/>
                </a:lnTo>
                <a:lnTo>
                  <a:pt x="4064406" y="0"/>
                </a:lnTo>
                <a:close/>
              </a:path>
            </a:pathLst>
          </a:custGeom>
          <a:solidFill>
            <a:srgbClr val="FFDE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763" y="2700617"/>
            <a:ext cx="3057830" cy="16193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385" y="411410"/>
            <a:ext cx="2413159" cy="577081"/>
          </a:xfrm>
        </p:spPr>
        <p:txBody>
          <a:bodyPr lIns="0" tIns="0" rIns="0" bIns="0"/>
          <a:lstStyle>
            <a:lvl1pPr>
              <a:defRPr sz="3750" b="1" i="0">
                <a:solidFill>
                  <a:srgbClr val="231C1C"/>
                </a:solidFill>
                <a:latin typeface="Flama Bold"/>
                <a:cs typeface="Flama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438" y="1183005"/>
            <a:ext cx="39797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1612" y="1183005"/>
            <a:ext cx="39797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652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385" y="411410"/>
            <a:ext cx="2413159" cy="577081"/>
          </a:xfrm>
        </p:spPr>
        <p:txBody>
          <a:bodyPr lIns="0" tIns="0" rIns="0" bIns="0"/>
          <a:lstStyle>
            <a:lvl1pPr>
              <a:defRPr sz="3750" b="1" i="0">
                <a:solidFill>
                  <a:srgbClr val="231C1C"/>
                </a:solidFill>
                <a:latin typeface="Flama Bold"/>
                <a:cs typeface="Flama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3843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104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9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0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90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CF8A7D-8465-1D85-E724-C375F7C3D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D267FC-F3D3-EE3A-6600-00D74E08E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F5CE1F-AB16-52FC-423A-B449EF8C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A143-4119-4D8D-A591-0A7A5408F3D1}" type="datetimeFigureOut">
              <a:rPr lang="fi-FI" smtClean="0"/>
              <a:t>30.1.2025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058A74F-5ABA-14F8-E233-CF2A2187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00993A-E74F-86DE-1078-51F4386E4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0C10-F76F-4BCE-9755-16562B07D4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756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1316"/>
            <a:ext cx="7772400" cy="1101725"/>
          </a:xfrm>
        </p:spPr>
        <p:txBody>
          <a:bodyPr/>
          <a:lstStyle>
            <a:lvl1pPr>
              <a:defRPr>
                <a:solidFill>
                  <a:srgbClr val="253785"/>
                </a:solidFill>
                <a:latin typeface="MrEavesSanOTBook"/>
                <a:cs typeface="MrEavesSanOTBook"/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4245579"/>
            <a:ext cx="6081921" cy="72023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53785"/>
                </a:solidFill>
                <a:latin typeface="MrEavesSanOTBook"/>
                <a:cs typeface="MrEavesSanOT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54195"/>
            <a:ext cx="7772400" cy="1101725"/>
          </a:xfrm>
        </p:spPr>
        <p:txBody>
          <a:bodyPr/>
          <a:lstStyle>
            <a:lvl1pPr>
              <a:defRPr>
                <a:solidFill>
                  <a:srgbClr val="253785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11394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253785"/>
                </a:solidFill>
                <a:latin typeface="MrEavesSanOTBook"/>
                <a:cs typeface="MrEavesSanOT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6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2537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7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157" y="1594485"/>
            <a:ext cx="7776449" cy="5770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1" i="0">
                <a:solidFill>
                  <a:srgbClr val="231C1C"/>
                </a:solidFill>
                <a:latin typeface="Flama Bold"/>
                <a:cs typeface="Flama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314" y="2880360"/>
            <a:ext cx="6404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31C1C"/>
                </a:solidFill>
                <a:latin typeface="Flama Bold Italic"/>
                <a:cs typeface="Flama Bold Ital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842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E3E3E-6F1C-6D4F-857A-D0E2EF8FC595}" type="datetimeFigureOut">
              <a:t>30.1.2025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9324C-010A-354E-BD2D-A043297E508B}" type="slidenum">
              <a:t>‹#›</a:t>
            </a:fld>
            <a:endParaRPr lang="en-US"/>
          </a:p>
        </p:txBody>
      </p:sp>
      <p:pic>
        <p:nvPicPr>
          <p:cNvPr id="7" name="Picture 6" descr="SKY powerpoint sivu 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41771-EDF7-3A4F-BFB0-E9BAD5D56606}" type="datetimeFigureOut">
              <a:t>30.1.2025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D1A22-E55D-4F43-85C0-CB6423EC20D1}" type="slidenum">
              <a:t>‹#›</a:t>
            </a:fld>
            <a:endParaRPr lang="en-US"/>
          </a:p>
        </p:txBody>
      </p:sp>
      <p:pic>
        <p:nvPicPr>
          <p:cNvPr id="7" name="Picture 6" descr="SKY powerpoint sivu 3 taust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8" y="-9477"/>
            <a:ext cx="9180512" cy="51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6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" y="271079"/>
            <a:ext cx="8534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7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04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1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3215" y="-103702"/>
            <a:ext cx="9413055" cy="52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8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7152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4825"/>
            <a:ext cx="8229600" cy="268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6B24E-03FC-8B45-A4A8-06CC2967FAED}" type="datetimeFigureOut">
              <a:t>30.1.2025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E62EB-C750-D145-B49E-04950AA08AD8}" type="slidenum"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3216" y="-94225"/>
            <a:ext cx="9396121" cy="525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9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rEavesSanOT Bold"/>
          <a:ea typeface="+mj-ea"/>
          <a:cs typeface="MrEavesSanOT Bold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KY powerpoint sivu 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350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6394"/>
            <a:ext cx="8229600" cy="1004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2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rgbClr val="253785"/>
          </a:solidFill>
          <a:latin typeface="MrEavesSanOTBook"/>
          <a:ea typeface="+mj-ea"/>
          <a:cs typeface="MrEavesSanOTBook"/>
        </a:defRPr>
      </a:lvl1pPr>
    </p:titleStyle>
    <p:bodyStyle>
      <a:lvl1pPr marL="0" indent="0" algn="ctr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3200" kern="1200">
          <a:solidFill>
            <a:srgbClr val="253785"/>
          </a:solidFill>
          <a:latin typeface="MrEavesSanOTBook"/>
          <a:ea typeface="+mn-ea"/>
          <a:cs typeface="MrEavesSanOT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0"/>
            <a:ext cx="3048476" cy="5143500"/>
          </a:xfrm>
          <a:custGeom>
            <a:avLst/>
            <a:gdLst/>
            <a:ahLst/>
            <a:cxnLst/>
            <a:rect l="l" t="t" r="r" b="b"/>
            <a:pathLst>
              <a:path w="4064635" h="6858000">
                <a:moveTo>
                  <a:pt x="4064406" y="0"/>
                </a:moveTo>
                <a:lnTo>
                  <a:pt x="0" y="0"/>
                </a:lnTo>
                <a:lnTo>
                  <a:pt x="0" y="6858000"/>
                </a:lnTo>
                <a:lnTo>
                  <a:pt x="4064406" y="6858000"/>
                </a:lnTo>
                <a:lnTo>
                  <a:pt x="4064406" y="0"/>
                </a:lnTo>
                <a:close/>
              </a:path>
            </a:pathLst>
          </a:custGeom>
          <a:solidFill>
            <a:srgbClr val="FFDE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385" y="411410"/>
            <a:ext cx="2413159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231C1C"/>
                </a:solidFill>
                <a:latin typeface="Flama Bold"/>
                <a:cs typeface="Flama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78775" y="1909618"/>
            <a:ext cx="503205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31C1C"/>
                </a:solidFill>
                <a:latin typeface="Flama Bold Italic"/>
                <a:cs typeface="Flama Bold Ital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0579" y="4783455"/>
            <a:ext cx="29276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438" y="4783455"/>
            <a:ext cx="210421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7109" y="4783455"/>
            <a:ext cx="210421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023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jamsanopisto.fi/hakuopa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6C55F-C574-5153-7F7A-4C54AB2CD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AA5D52B-1095-E4C8-82DA-BD58BD3F8B9F}"/>
              </a:ext>
            </a:extLst>
          </p:cNvPr>
          <p:cNvSpPr txBox="1"/>
          <p:nvPr/>
        </p:nvSpPr>
        <p:spPr>
          <a:xfrm>
            <a:off x="531075" y="1417092"/>
            <a:ext cx="536322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189">
              <a:buFont typeface="Arial" panose="020B0604020202020204" pitchFamily="34" charset="0"/>
              <a:buChar char="•"/>
            </a:pPr>
            <a:r>
              <a:rPr lang="fi-FI" sz="1300" dirty="0">
                <a:latin typeface="Helvetica" pitchFamily="2" charset="0"/>
                <a:cs typeface="MrEavesSanOT Bold"/>
              </a:rPr>
              <a:t>Lukuvuosi 2024-2025 on sujunut hyvin</a:t>
            </a:r>
          </a:p>
          <a:p>
            <a:pPr marL="342900" indent="-342900" defTabSz="457189">
              <a:buFont typeface="Arial" panose="020B0604020202020204" pitchFamily="34" charset="0"/>
              <a:buChar char="•"/>
            </a:pPr>
            <a:endParaRPr lang="fi-FI" sz="1300" dirty="0">
              <a:latin typeface="Helvetica" pitchFamily="2" charset="0"/>
              <a:cs typeface="MrEavesSanOT Bold"/>
            </a:endParaRPr>
          </a:p>
          <a:p>
            <a:pPr marL="342900" indent="-342900" defTabSz="457189">
              <a:buFont typeface="Arial" panose="020B0604020202020204" pitchFamily="34" charset="0"/>
              <a:buChar char="•"/>
            </a:pPr>
            <a:r>
              <a:rPr lang="fi-FI" sz="1300" dirty="0">
                <a:latin typeface="Helvetica" pitchFamily="2" charset="0"/>
                <a:cs typeface="MrEavesSanOT Bold"/>
              </a:rPr>
              <a:t>Iloitsemme 161 opistonuoresta, joista 11 on Ruotsista, 1 Norjasta ja 8 Pohjois-Amerikasta</a:t>
            </a:r>
          </a:p>
          <a:p>
            <a:pPr marL="342900" indent="-342900" defTabSz="457189">
              <a:buFont typeface="Arial" panose="020B0604020202020204" pitchFamily="34" charset="0"/>
              <a:buChar char="•"/>
            </a:pPr>
            <a:endParaRPr lang="fi-FI" sz="1300" dirty="0">
              <a:latin typeface="Helvetica" pitchFamily="2" charset="0"/>
              <a:cs typeface="MrEavesSanOT Bold"/>
            </a:endParaRPr>
          </a:p>
          <a:p>
            <a:pPr marL="342900" indent="-342900" defTabSz="457189">
              <a:buFont typeface="Arial" panose="020B0604020202020204" pitchFamily="34" charset="0"/>
              <a:buChar char="•"/>
            </a:pPr>
            <a:r>
              <a:rPr lang="fi-FI" sz="1300" dirty="0">
                <a:latin typeface="Helvetica" pitchFamily="2" charset="0"/>
                <a:cs typeface="MrEavesSanOT Bold"/>
              </a:rPr>
              <a:t>Maitoisten opistokampuksen valmistelutyö on työllistänyt erityisesti opistomme henkilökuntaa, mutta myös joitakin opistolaisia</a:t>
            </a:r>
          </a:p>
          <a:p>
            <a:pPr marL="342900" indent="-342900" defTabSz="457189">
              <a:buFont typeface="Arial" panose="020B0604020202020204" pitchFamily="34" charset="0"/>
              <a:buChar char="•"/>
            </a:pPr>
            <a:endParaRPr lang="fi-FI" sz="1300" dirty="0">
              <a:latin typeface="Helvetica" pitchFamily="2" charset="0"/>
              <a:cs typeface="MrEavesSanOT Bold"/>
            </a:endParaRPr>
          </a:p>
          <a:p>
            <a:pPr marL="342900" indent="-342900" defTabSz="457189">
              <a:buFont typeface="Arial" panose="020B0604020202020204" pitchFamily="34" charset="0"/>
              <a:buChar char="•"/>
            </a:pPr>
            <a:r>
              <a:rPr lang="fi-FI" sz="1300" dirty="0">
                <a:latin typeface="Helvetica" pitchFamily="2" charset="0"/>
                <a:cs typeface="MrEavesSanOT Bold"/>
              </a:rPr>
              <a:t>Syksyn 2024 aikana osa opettajakunnastamme valmisteli Maitoisten opistokampuksen opetussuunnitelmia ja valintakriteereitä</a:t>
            </a:r>
          </a:p>
          <a:p>
            <a:pPr marL="342900" indent="-342900" defTabSz="457189">
              <a:buFont typeface="Arial" panose="020B0604020202020204" pitchFamily="34" charset="0"/>
              <a:buChar char="•"/>
            </a:pPr>
            <a:endParaRPr lang="fi-FI" sz="1300" dirty="0">
              <a:latin typeface="Helvetica" pitchFamily="2" charset="0"/>
              <a:cs typeface="MrEavesSanOT Bold"/>
            </a:endParaRPr>
          </a:p>
          <a:p>
            <a:pPr marL="342900" indent="-342900" defTabSz="457189">
              <a:buFont typeface="Arial" panose="020B0604020202020204" pitchFamily="34" charset="0"/>
              <a:buChar char="•"/>
            </a:pPr>
            <a:r>
              <a:rPr lang="fi-FI" sz="1300" dirty="0">
                <a:latin typeface="Helvetica" pitchFamily="2" charset="0"/>
                <a:cs typeface="MrEavesSanOT Bold"/>
              </a:rPr>
              <a:t>Johtokunta hyväksyi 23.11.2024 Maitoisten opintolinjat</a:t>
            </a:r>
          </a:p>
          <a:p>
            <a:pPr defTabSz="457189"/>
            <a:endParaRPr lang="fi-FI" sz="1300" dirty="0">
              <a:latin typeface="Helvetica" pitchFamily="2" charset="0"/>
              <a:cs typeface="MrEavesSanOT Bold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3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Maitoisten pedagogiseksi rehtoriksi lukuvuodelle 2025-2026 valittiin Eero Kukko</a:t>
            </a:r>
            <a:endParaRPr lang="fi-FI" sz="1300" dirty="0"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uva 3" descr="Kuva, joka sisältää kohteen vaate, tuli, piha-, henkilö&#10;&#10;Kuvaus luotu automaattisesti">
            <a:extLst>
              <a:ext uri="{FF2B5EF4-FFF2-40B4-BE49-F238E27FC236}">
                <a16:creationId xmlns:a16="http://schemas.microsoft.com/office/drawing/2014/main" id="{F05AF802-1A7D-7574-8D65-0AF5DAB25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465" y="1227635"/>
            <a:ext cx="2995535" cy="3915865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4195DFAA-6F41-A169-E9C9-0533E9DFCC07}"/>
              </a:ext>
            </a:extLst>
          </p:cNvPr>
          <p:cNvSpPr/>
          <p:nvPr/>
        </p:nvSpPr>
        <p:spPr>
          <a:xfrm>
            <a:off x="0" y="-10919"/>
            <a:ext cx="6148465" cy="1287458"/>
          </a:xfrm>
          <a:custGeom>
            <a:avLst/>
            <a:gdLst/>
            <a:ahLst/>
            <a:cxnLst/>
            <a:rect l="l" t="t" r="r" b="b"/>
            <a:pathLst>
              <a:path w="12193270" h="3994784">
                <a:moveTo>
                  <a:pt x="0" y="3994581"/>
                </a:moveTo>
                <a:lnTo>
                  <a:pt x="12193206" y="3994581"/>
                </a:lnTo>
                <a:lnTo>
                  <a:pt x="12193206" y="0"/>
                </a:lnTo>
                <a:lnTo>
                  <a:pt x="0" y="0"/>
                </a:lnTo>
                <a:lnTo>
                  <a:pt x="0" y="3994581"/>
                </a:lnTo>
                <a:close/>
              </a:path>
            </a:pathLst>
          </a:custGeom>
          <a:solidFill>
            <a:srgbClr val="FFDE00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D05E52C-38B7-B4F4-1FEE-75C238F3327E}"/>
              </a:ext>
            </a:extLst>
          </p:cNvPr>
          <p:cNvSpPr txBox="1">
            <a:spLocks/>
          </p:cNvSpPr>
          <p:nvPr/>
        </p:nvSpPr>
        <p:spPr>
          <a:xfrm>
            <a:off x="-446169" y="452056"/>
            <a:ext cx="6594634" cy="5020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spcBef>
                <a:spcPts val="75"/>
              </a:spcBef>
            </a:pPr>
            <a:r>
              <a:rPr lang="fi-FI" sz="3200" spc="-158" dirty="0">
                <a:latin typeface="Palatino" pitchFamily="2" charset="77"/>
                <a:ea typeface="Palatino" pitchFamily="2" charset="77"/>
              </a:rPr>
              <a:t>Terveiset Jämsän opistolta</a:t>
            </a:r>
            <a:endParaRPr lang="fi-FI" sz="3200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12" name="Kuva 11" descr="Kuva, joka sisältää kohteen Fontti, teksti, typografia&#10;&#10;Tekoälyn generoima sisältö voi olla virheellistä.">
            <a:extLst>
              <a:ext uri="{FF2B5EF4-FFF2-40B4-BE49-F238E27FC236}">
                <a16:creationId xmlns:a16="http://schemas.microsoft.com/office/drawing/2014/main" id="{49E279B1-DC9E-6E40-40A3-9083E32B3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634" y="581113"/>
            <a:ext cx="1906685" cy="243949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FDBE9BE8-0D13-3647-22D6-25DDADB6E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135" y="4709198"/>
            <a:ext cx="1477245" cy="34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95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2381" y="2702383"/>
            <a:ext cx="3053067" cy="215523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8774" y="416174"/>
            <a:ext cx="3695700" cy="4712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000" spc="-401" dirty="0"/>
              <a:t>T</a:t>
            </a:r>
            <a:r>
              <a:rPr sz="3000" spc="-131" dirty="0"/>
              <a:t>u</a:t>
            </a:r>
            <a:r>
              <a:rPr sz="3000" spc="-176" dirty="0"/>
              <a:t>k</a:t>
            </a:r>
            <a:r>
              <a:rPr sz="3000" spc="-127" dirty="0"/>
              <a:t>e</a:t>
            </a:r>
            <a:r>
              <a:rPr sz="3000" spc="-116" dirty="0"/>
              <a:t>a</a:t>
            </a:r>
            <a:r>
              <a:rPr sz="3000" spc="-135" dirty="0"/>
              <a:t>s</a:t>
            </a:r>
            <a:r>
              <a:rPr sz="3000" spc="-11" dirty="0"/>
              <a:t>i</a:t>
            </a:r>
            <a:r>
              <a:rPr sz="3000" spc="-127" dirty="0"/>
              <a:t> </a:t>
            </a:r>
            <a:r>
              <a:rPr sz="3000" spc="-86" dirty="0"/>
              <a:t>tarvitaan</a:t>
            </a:r>
            <a:r>
              <a:rPr sz="3000" spc="-124" dirty="0"/>
              <a:t> </a:t>
            </a:r>
            <a:r>
              <a:rPr sz="3000" spc="-15" dirty="0"/>
              <a:t>nyt,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3578774" y="813160"/>
            <a:ext cx="5429423" cy="42205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3000" b="1" kern="0" spc="-68" dirty="0">
                <a:solidFill>
                  <a:srgbClr val="231C1C"/>
                </a:solidFill>
                <a:latin typeface="Flama Bold"/>
                <a:cs typeface="Flama Bold"/>
              </a:rPr>
              <a:t>jotta</a:t>
            </a:r>
            <a:r>
              <a:rPr sz="3000" b="1" kern="0" spc="-146" dirty="0">
                <a:solidFill>
                  <a:srgbClr val="231C1C"/>
                </a:solidFill>
                <a:latin typeface="Flama Bold"/>
                <a:cs typeface="Flama Bold"/>
              </a:rPr>
              <a:t> </a:t>
            </a:r>
            <a:r>
              <a:rPr sz="3000" b="1" kern="0" spc="-101" dirty="0">
                <a:solidFill>
                  <a:srgbClr val="231C1C"/>
                </a:solidFill>
                <a:latin typeface="Flama Bold"/>
                <a:cs typeface="Flama Bold"/>
              </a:rPr>
              <a:t>uusi</a:t>
            </a:r>
            <a:r>
              <a:rPr sz="3000" b="1" kern="0" spc="-139" dirty="0">
                <a:solidFill>
                  <a:srgbClr val="231C1C"/>
                </a:solidFill>
                <a:latin typeface="Flama Bold"/>
                <a:cs typeface="Flama Bold"/>
              </a:rPr>
              <a:t> </a:t>
            </a:r>
            <a:r>
              <a:rPr sz="3000" b="1" kern="0" spc="-90" dirty="0">
                <a:solidFill>
                  <a:srgbClr val="231C1C"/>
                </a:solidFill>
                <a:latin typeface="Flama Bold"/>
                <a:cs typeface="Flama Bold"/>
              </a:rPr>
              <a:t>opistotyö</a:t>
            </a:r>
            <a:r>
              <a:rPr sz="3000" b="1" kern="0" spc="-139" dirty="0">
                <a:solidFill>
                  <a:srgbClr val="231C1C"/>
                </a:solidFill>
                <a:latin typeface="Flama Bold"/>
                <a:cs typeface="Flama Bold"/>
              </a:rPr>
              <a:t> </a:t>
            </a:r>
            <a:r>
              <a:rPr sz="3000" b="1" kern="0" spc="-90" dirty="0">
                <a:solidFill>
                  <a:srgbClr val="231C1C"/>
                </a:solidFill>
                <a:latin typeface="Flama Bold"/>
                <a:cs typeface="Flama Bold"/>
              </a:rPr>
              <a:t>voi</a:t>
            </a:r>
            <a:r>
              <a:rPr sz="3000" b="1" kern="0" spc="-139" dirty="0">
                <a:solidFill>
                  <a:srgbClr val="231C1C"/>
                </a:solidFill>
                <a:latin typeface="Flama Bold"/>
                <a:cs typeface="Flama Bold"/>
              </a:rPr>
              <a:t> </a:t>
            </a:r>
            <a:r>
              <a:rPr sz="3000" b="1" kern="0" spc="-8" dirty="0">
                <a:solidFill>
                  <a:srgbClr val="231C1C"/>
                </a:solidFill>
                <a:latin typeface="Flama Bold"/>
                <a:cs typeface="Flama Bold"/>
              </a:rPr>
              <a:t>alkaa!</a:t>
            </a:r>
            <a:endParaRPr sz="3000" kern="0" dirty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  <a:p>
            <a:pPr marL="180975" indent="-171450" defTabSz="685800">
              <a:spcBef>
                <a:spcPts val="2100"/>
              </a:spcBef>
              <a:buFontTx/>
              <a:buChar char="•"/>
              <a:tabLst>
                <a:tab pos="180975" algn="l"/>
              </a:tabLst>
            </a:pPr>
            <a:r>
              <a:rPr sz="1600" kern="0" spc="-71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Soluasuminen</a:t>
            </a:r>
            <a:r>
              <a:rPr sz="1600" kern="0" spc="-64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 </a:t>
            </a:r>
            <a:r>
              <a:rPr sz="1600" kern="0" spc="-45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on</a:t>
            </a:r>
            <a:r>
              <a:rPr sz="1600" kern="0" spc="-64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 </a:t>
            </a:r>
            <a:r>
              <a:rPr sz="1600" kern="0" spc="-49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osa</a:t>
            </a:r>
            <a:r>
              <a:rPr sz="1600" kern="0" spc="-64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 </a:t>
            </a:r>
            <a:r>
              <a:rPr sz="1600" kern="0" spc="-60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opiston</a:t>
            </a:r>
            <a:r>
              <a:rPr sz="1600" kern="0" spc="-64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 </a:t>
            </a:r>
            <a:r>
              <a:rPr sz="1600" kern="0" spc="-23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toimintaperiaatetta:</a:t>
            </a:r>
            <a:endParaRPr sz="1600" kern="0" dirty="0">
              <a:solidFill>
                <a:sysClr val="windowText" lastClr="000000"/>
              </a:solidFill>
              <a:latin typeface="Helvetica" pitchFamily="2" charset="0"/>
              <a:cs typeface="Flama Bold Italic"/>
            </a:endParaRPr>
          </a:p>
          <a:p>
            <a:pPr marL="242888" lvl="1" defTabSz="685800">
              <a:spcBef>
                <a:spcPts val="90"/>
              </a:spcBef>
              <a:tabLst>
                <a:tab pos="414338" algn="l"/>
              </a:tabLst>
            </a:pPr>
            <a:r>
              <a:rPr sz="1600" kern="0" spc="-53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Maitoisten</a:t>
            </a:r>
            <a:r>
              <a:rPr sz="1600" kern="0" spc="-38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 </a:t>
            </a:r>
            <a:r>
              <a:rPr sz="1600" kern="0" spc="-53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majoitustilat</a:t>
            </a:r>
            <a:r>
              <a:rPr sz="1600" kern="0" spc="-38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 </a:t>
            </a:r>
            <a:r>
              <a:rPr sz="1600" b="1" kern="0" spc="-49" dirty="0">
                <a:solidFill>
                  <a:srgbClr val="231C1C"/>
                </a:solidFill>
                <a:latin typeface="Helvetica" pitchFamily="2" charset="0"/>
                <a:cs typeface="Flama Bold"/>
              </a:rPr>
              <a:t>muutetaan</a:t>
            </a:r>
            <a:r>
              <a:rPr sz="1600" b="1" kern="0" spc="-38" dirty="0">
                <a:solidFill>
                  <a:srgbClr val="231C1C"/>
                </a:solidFill>
                <a:latin typeface="Helvetica" pitchFamily="2" charset="0"/>
                <a:cs typeface="Flama Bold"/>
              </a:rPr>
              <a:t> </a:t>
            </a:r>
            <a:r>
              <a:rPr sz="1600" b="1" kern="0" spc="-8" dirty="0">
                <a:solidFill>
                  <a:srgbClr val="231C1C"/>
                </a:solidFill>
                <a:latin typeface="Helvetica" pitchFamily="2" charset="0"/>
                <a:cs typeface="Flama Bold"/>
              </a:rPr>
              <a:t>soluiksi.</a:t>
            </a:r>
            <a:endParaRPr sz="1600" kern="0" dirty="0">
              <a:solidFill>
                <a:sysClr val="windowText" lastClr="000000"/>
              </a:solidFill>
              <a:latin typeface="Helvetica" pitchFamily="2" charset="0"/>
              <a:cs typeface="Flama Bold Italic"/>
            </a:endParaRPr>
          </a:p>
          <a:p>
            <a:pPr marL="180975" indent="-171450" defTabSz="685800">
              <a:spcBef>
                <a:spcPts val="900"/>
              </a:spcBef>
              <a:buFontTx/>
              <a:buChar char="•"/>
              <a:tabLst>
                <a:tab pos="180975" algn="l"/>
              </a:tabLst>
            </a:pPr>
            <a:r>
              <a:rPr sz="1600" kern="0" spc="-75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Tarvitaan</a:t>
            </a:r>
            <a:r>
              <a:rPr sz="1600" kern="0" spc="-49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 </a:t>
            </a:r>
            <a:r>
              <a:rPr sz="1600" kern="0" spc="-68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opetustiloja</a:t>
            </a:r>
            <a:r>
              <a:rPr sz="1600" kern="0" spc="-45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 </a:t>
            </a:r>
            <a:r>
              <a:rPr sz="1600" kern="0" spc="-53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ja</a:t>
            </a:r>
            <a:r>
              <a:rPr sz="1600" kern="0" spc="-49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 </a:t>
            </a:r>
            <a:r>
              <a:rPr sz="1600" kern="0" spc="-75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henkilökunnan</a:t>
            </a:r>
            <a:r>
              <a:rPr sz="1600" kern="0" spc="-45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 </a:t>
            </a:r>
            <a:r>
              <a:rPr sz="1600" kern="0" spc="-8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tiloja:</a:t>
            </a:r>
            <a:endParaRPr sz="1600" kern="0" dirty="0">
              <a:solidFill>
                <a:sysClr val="windowText" lastClr="000000"/>
              </a:solidFill>
              <a:latin typeface="Helvetica" pitchFamily="2" charset="0"/>
              <a:cs typeface="Flama Bold Italic"/>
            </a:endParaRPr>
          </a:p>
          <a:p>
            <a:pPr marL="414338" lvl="1" indent="-171450" defTabSz="685800">
              <a:spcBef>
                <a:spcPts val="90"/>
              </a:spcBef>
              <a:buFontTx/>
              <a:buChar char="•"/>
              <a:tabLst>
                <a:tab pos="414338" algn="l"/>
              </a:tabLst>
            </a:pPr>
            <a:r>
              <a:rPr sz="1600" kern="0" spc="-38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Osa</a:t>
            </a:r>
            <a:r>
              <a:rPr sz="1600" kern="0" spc="-53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 </a:t>
            </a:r>
            <a:r>
              <a:rPr sz="1600" kern="0" spc="-49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tiloista </a:t>
            </a:r>
            <a:r>
              <a:rPr sz="1600" kern="0" spc="-53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varustellaan </a:t>
            </a:r>
            <a:r>
              <a:rPr sz="1600" b="1" kern="0" spc="-45" dirty="0">
                <a:solidFill>
                  <a:srgbClr val="231C1C"/>
                </a:solidFill>
                <a:latin typeface="Helvetica" pitchFamily="2" charset="0"/>
                <a:cs typeface="Flama Bold"/>
              </a:rPr>
              <a:t>opetus-</a:t>
            </a:r>
            <a:r>
              <a:rPr sz="1600" b="1" kern="0" spc="-49" dirty="0">
                <a:solidFill>
                  <a:srgbClr val="231C1C"/>
                </a:solidFill>
                <a:latin typeface="Helvetica" pitchFamily="2" charset="0"/>
                <a:cs typeface="Flama Bold"/>
              </a:rPr>
              <a:t> </a:t>
            </a:r>
            <a:r>
              <a:rPr sz="1600" b="1" kern="0" spc="-34" dirty="0">
                <a:solidFill>
                  <a:srgbClr val="231C1C"/>
                </a:solidFill>
                <a:latin typeface="Helvetica" pitchFamily="2" charset="0"/>
                <a:cs typeface="Flama Bold"/>
              </a:rPr>
              <a:t>ja</a:t>
            </a:r>
            <a:r>
              <a:rPr sz="1600" b="1" kern="0" spc="-53" dirty="0">
                <a:solidFill>
                  <a:srgbClr val="231C1C"/>
                </a:solidFill>
                <a:latin typeface="Helvetica" pitchFamily="2" charset="0"/>
                <a:cs typeface="Flama Bold"/>
              </a:rPr>
              <a:t> </a:t>
            </a:r>
            <a:r>
              <a:rPr sz="1600" b="1" kern="0" spc="-49" dirty="0">
                <a:solidFill>
                  <a:srgbClr val="231C1C"/>
                </a:solidFill>
                <a:latin typeface="Helvetica" pitchFamily="2" charset="0"/>
                <a:cs typeface="Flama Bold"/>
              </a:rPr>
              <a:t>henkilökunnan</a:t>
            </a:r>
            <a:r>
              <a:rPr sz="1600" b="1" kern="0" spc="-53" dirty="0">
                <a:solidFill>
                  <a:srgbClr val="231C1C"/>
                </a:solidFill>
                <a:latin typeface="Helvetica" pitchFamily="2" charset="0"/>
                <a:cs typeface="Flama Bold"/>
              </a:rPr>
              <a:t> </a:t>
            </a:r>
            <a:r>
              <a:rPr sz="1600" b="1" kern="0" spc="-8" dirty="0">
                <a:solidFill>
                  <a:srgbClr val="231C1C"/>
                </a:solidFill>
                <a:latin typeface="Helvetica" pitchFamily="2" charset="0"/>
                <a:cs typeface="Flama Bold"/>
              </a:rPr>
              <a:t>tiloiksi.</a:t>
            </a:r>
            <a:endParaRPr sz="1600" kern="0" dirty="0">
              <a:solidFill>
                <a:sysClr val="windowText" lastClr="000000"/>
              </a:solidFill>
              <a:latin typeface="Helvetica" pitchFamily="2" charset="0"/>
              <a:cs typeface="Flama Bold Italic"/>
            </a:endParaRPr>
          </a:p>
          <a:p>
            <a:pPr marL="414338" lvl="1" indent="-171450" defTabSz="685800">
              <a:spcBef>
                <a:spcPts val="150"/>
              </a:spcBef>
              <a:buFontTx/>
              <a:buChar char="•"/>
              <a:tabLst>
                <a:tab pos="414338" algn="l"/>
              </a:tabLst>
            </a:pPr>
            <a:r>
              <a:rPr sz="1600" kern="0" spc="-56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Harkinnassa</a:t>
            </a:r>
            <a:r>
              <a:rPr sz="1600" kern="0" spc="-15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 </a:t>
            </a:r>
            <a:r>
              <a:rPr sz="1600" kern="0" spc="-49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myös</a:t>
            </a:r>
            <a:r>
              <a:rPr sz="1600" kern="0" spc="-15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 </a:t>
            </a:r>
            <a:r>
              <a:rPr sz="1600" kern="0" spc="-60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väliaikaiset</a:t>
            </a:r>
            <a:r>
              <a:rPr sz="1600" kern="0" spc="-15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 </a:t>
            </a:r>
            <a:r>
              <a:rPr sz="1600" kern="0" spc="-53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lisäopetustilat</a:t>
            </a:r>
            <a:r>
              <a:rPr sz="1600" kern="0" spc="-15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 </a:t>
            </a:r>
            <a:r>
              <a:rPr sz="1600" kern="0" spc="-8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(konttiratkaisut).</a:t>
            </a:r>
            <a:endParaRPr sz="1600" kern="0" dirty="0">
              <a:solidFill>
                <a:sysClr val="windowText" lastClr="000000"/>
              </a:solidFill>
              <a:latin typeface="Helvetica" pitchFamily="2" charset="0"/>
              <a:cs typeface="Flama Bold Italic"/>
            </a:endParaRPr>
          </a:p>
          <a:p>
            <a:pPr marL="180975" indent="-171450" defTabSz="685800">
              <a:spcBef>
                <a:spcPts val="900"/>
              </a:spcBef>
              <a:buFontTx/>
              <a:buChar char="•"/>
              <a:tabLst>
                <a:tab pos="180975" algn="l"/>
              </a:tabLst>
            </a:pPr>
            <a:r>
              <a:rPr sz="1600" kern="0" spc="-75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Tarvitaan</a:t>
            </a:r>
            <a:r>
              <a:rPr sz="1600" kern="0" spc="-45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 </a:t>
            </a:r>
            <a:r>
              <a:rPr sz="1600" kern="0" spc="-19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opetusvälineitä:</a:t>
            </a:r>
            <a:endParaRPr sz="1600" kern="0" dirty="0">
              <a:solidFill>
                <a:sysClr val="windowText" lastClr="000000"/>
              </a:solidFill>
              <a:latin typeface="Helvetica" pitchFamily="2" charset="0"/>
              <a:cs typeface="Flama Bold Italic"/>
            </a:endParaRPr>
          </a:p>
          <a:p>
            <a:pPr marL="242888" lvl="1" defTabSz="685800">
              <a:spcBef>
                <a:spcPts val="90"/>
              </a:spcBef>
              <a:tabLst>
                <a:tab pos="414338" algn="l"/>
              </a:tabLst>
            </a:pPr>
            <a:r>
              <a:rPr sz="1600" kern="0" spc="-49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Opistotyössä</a:t>
            </a:r>
            <a:r>
              <a:rPr sz="1600" kern="0" spc="-38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 </a:t>
            </a:r>
            <a:r>
              <a:rPr sz="1600" kern="0" spc="-41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tarvitaan</a:t>
            </a:r>
            <a:r>
              <a:rPr sz="1600" kern="0" spc="-30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 </a:t>
            </a:r>
            <a:r>
              <a:rPr sz="1600" b="1" kern="0" spc="-49" dirty="0">
                <a:solidFill>
                  <a:srgbClr val="231C1C"/>
                </a:solidFill>
                <a:latin typeface="Helvetica" pitchFamily="2" charset="0"/>
                <a:cs typeface="Flama Bold"/>
              </a:rPr>
              <a:t>esimerkiksi</a:t>
            </a:r>
            <a:r>
              <a:rPr sz="1600" b="1" kern="0" spc="-30" dirty="0">
                <a:solidFill>
                  <a:srgbClr val="231C1C"/>
                </a:solidFill>
                <a:latin typeface="Helvetica" pitchFamily="2" charset="0"/>
                <a:cs typeface="Flama Bold"/>
              </a:rPr>
              <a:t> </a:t>
            </a:r>
            <a:r>
              <a:rPr sz="1600" b="1" kern="0" spc="-94" dirty="0">
                <a:solidFill>
                  <a:srgbClr val="231C1C"/>
                </a:solidFill>
                <a:latin typeface="Helvetica" pitchFamily="2" charset="0"/>
                <a:cs typeface="Flama Bold"/>
              </a:rPr>
              <a:t>AV-</a:t>
            </a:r>
            <a:r>
              <a:rPr sz="1600" b="1" kern="0" spc="-8" dirty="0">
                <a:solidFill>
                  <a:srgbClr val="231C1C"/>
                </a:solidFill>
                <a:latin typeface="Helvetica" pitchFamily="2" charset="0"/>
                <a:cs typeface="Flama Bold"/>
              </a:rPr>
              <a:t>laitteita.</a:t>
            </a:r>
            <a:endParaRPr sz="1600" kern="0" dirty="0">
              <a:solidFill>
                <a:sysClr val="windowText" lastClr="000000"/>
              </a:solidFill>
              <a:latin typeface="Helvetica" pitchFamily="2" charset="0"/>
              <a:cs typeface="Flama Bold Italic"/>
            </a:endParaRPr>
          </a:p>
          <a:p>
            <a:pPr marL="180975" indent="-171450" defTabSz="685800">
              <a:spcBef>
                <a:spcPts val="900"/>
              </a:spcBef>
              <a:buFontTx/>
              <a:buChar char="•"/>
              <a:tabLst>
                <a:tab pos="180975" algn="l"/>
              </a:tabLst>
            </a:pPr>
            <a:r>
              <a:rPr sz="1600" kern="0" spc="-68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Maitoisten</a:t>
            </a:r>
            <a:r>
              <a:rPr sz="1600" kern="0" spc="-64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 </a:t>
            </a:r>
            <a:r>
              <a:rPr sz="1600" kern="0" spc="-56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keittiö</a:t>
            </a:r>
            <a:r>
              <a:rPr sz="1600" kern="0" spc="-64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 </a:t>
            </a:r>
            <a:r>
              <a:rPr sz="1600" kern="0" spc="-49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ja</a:t>
            </a:r>
            <a:r>
              <a:rPr sz="1600" kern="0" spc="-60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 ruokasali</a:t>
            </a:r>
            <a:r>
              <a:rPr sz="1600" kern="0" spc="-64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 </a:t>
            </a:r>
            <a:r>
              <a:rPr sz="1600" kern="0" spc="-56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riittävät</a:t>
            </a:r>
            <a:r>
              <a:rPr sz="1600" kern="0" spc="-60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 opiston</a:t>
            </a:r>
            <a:r>
              <a:rPr sz="1600" kern="0" spc="-64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 </a:t>
            </a:r>
            <a:r>
              <a:rPr sz="1600" kern="0" spc="-38" dirty="0">
                <a:solidFill>
                  <a:srgbClr val="231C1C"/>
                </a:solidFill>
                <a:latin typeface="Helvetica" pitchFamily="2" charset="0"/>
                <a:cs typeface="Flama Bold Italic"/>
              </a:rPr>
              <a:t>tarpeisiin.</a:t>
            </a:r>
            <a:endParaRPr sz="1600" kern="0" dirty="0">
              <a:solidFill>
                <a:sysClr val="windowText" lastClr="000000"/>
              </a:solidFill>
              <a:latin typeface="Helvetica" pitchFamily="2" charset="0"/>
              <a:cs typeface="Flama Bold Italic"/>
            </a:endParaRPr>
          </a:p>
          <a:p>
            <a:pPr marL="179546" marR="1018223" indent="-170497" defTabSz="685800">
              <a:lnSpc>
                <a:spcPct val="104200"/>
              </a:lnSpc>
              <a:spcBef>
                <a:spcPts val="750"/>
              </a:spcBef>
              <a:buFontTx/>
              <a:buChar char="•"/>
              <a:tabLst>
                <a:tab pos="180499" algn="l"/>
              </a:tabLst>
            </a:pPr>
            <a:r>
              <a:rPr sz="1600" b="1" kern="0" spc="-56" dirty="0">
                <a:solidFill>
                  <a:srgbClr val="231C1C"/>
                </a:solidFill>
                <a:latin typeface="Helvetica" pitchFamily="2" charset="0"/>
                <a:cs typeface="Flama Bold"/>
              </a:rPr>
              <a:t>Opistotiloiksi</a:t>
            </a:r>
            <a:r>
              <a:rPr sz="1600" b="1" kern="0" spc="-41" dirty="0">
                <a:solidFill>
                  <a:srgbClr val="231C1C"/>
                </a:solidFill>
                <a:latin typeface="Helvetica" pitchFamily="2" charset="0"/>
                <a:cs typeface="Flama Bold"/>
              </a:rPr>
              <a:t> </a:t>
            </a:r>
            <a:r>
              <a:rPr sz="1600" b="1" kern="0" spc="-56" dirty="0">
                <a:solidFill>
                  <a:srgbClr val="231C1C"/>
                </a:solidFill>
                <a:latin typeface="Helvetica" pitchFamily="2" charset="0"/>
                <a:cs typeface="Flama Bold"/>
              </a:rPr>
              <a:t>muutetut</a:t>
            </a:r>
            <a:r>
              <a:rPr sz="1600" b="1" kern="0" spc="-38" dirty="0">
                <a:solidFill>
                  <a:srgbClr val="231C1C"/>
                </a:solidFill>
                <a:latin typeface="Helvetica" pitchFamily="2" charset="0"/>
                <a:cs typeface="Flama Bold"/>
              </a:rPr>
              <a:t> </a:t>
            </a:r>
            <a:r>
              <a:rPr sz="1600" b="1" kern="0" spc="-45" dirty="0">
                <a:solidFill>
                  <a:srgbClr val="231C1C"/>
                </a:solidFill>
                <a:latin typeface="Helvetica" pitchFamily="2" charset="0"/>
                <a:cs typeface="Flama Bold"/>
              </a:rPr>
              <a:t>tilat </a:t>
            </a:r>
            <a:r>
              <a:rPr sz="1600" b="1" kern="0" spc="-53" dirty="0" err="1">
                <a:solidFill>
                  <a:srgbClr val="231C1C"/>
                </a:solidFill>
                <a:latin typeface="Helvetica" pitchFamily="2" charset="0"/>
                <a:cs typeface="Flama Bold"/>
              </a:rPr>
              <a:t>palvelevat</a:t>
            </a:r>
            <a:r>
              <a:rPr sz="1600" b="1" kern="0" spc="-53" dirty="0">
                <a:solidFill>
                  <a:srgbClr val="231C1C"/>
                </a:solidFill>
                <a:latin typeface="Helvetica" pitchFamily="2" charset="0"/>
                <a:cs typeface="Flama Bold"/>
              </a:rPr>
              <a:t> </a:t>
            </a:r>
            <a:r>
              <a:rPr lang="fi-FI" sz="1600" b="1" kern="0" spc="-53" dirty="0">
                <a:solidFill>
                  <a:srgbClr val="231C1C"/>
                </a:solidFill>
                <a:latin typeface="Helvetica" pitchFamily="2" charset="0"/>
                <a:cs typeface="Flama Bold"/>
              </a:rPr>
              <a:t> </a:t>
            </a:r>
            <a:r>
              <a:rPr sz="1600" b="1" kern="0" spc="-49" dirty="0" err="1">
                <a:solidFill>
                  <a:srgbClr val="231C1C"/>
                </a:solidFill>
                <a:latin typeface="Helvetica" pitchFamily="2" charset="0"/>
                <a:cs typeface="Flama Bold"/>
              </a:rPr>
              <a:t>hyvin</a:t>
            </a:r>
            <a:r>
              <a:rPr sz="1600" b="1" kern="0" spc="-71" dirty="0">
                <a:solidFill>
                  <a:srgbClr val="231C1C"/>
                </a:solidFill>
                <a:latin typeface="Helvetica" pitchFamily="2" charset="0"/>
                <a:cs typeface="Flama Bold"/>
              </a:rPr>
              <a:t> </a:t>
            </a:r>
            <a:r>
              <a:rPr sz="1600" b="1" kern="0" spc="-64" dirty="0">
                <a:solidFill>
                  <a:srgbClr val="231C1C"/>
                </a:solidFill>
                <a:latin typeface="Helvetica" pitchFamily="2" charset="0"/>
                <a:cs typeface="Flama Bold"/>
              </a:rPr>
              <a:t>myös</a:t>
            </a:r>
            <a:r>
              <a:rPr sz="1600" b="1" kern="0" spc="-71" dirty="0">
                <a:solidFill>
                  <a:srgbClr val="231C1C"/>
                </a:solidFill>
                <a:latin typeface="Helvetica" pitchFamily="2" charset="0"/>
                <a:cs typeface="Flama Bold"/>
              </a:rPr>
              <a:t> </a:t>
            </a:r>
            <a:r>
              <a:rPr sz="1600" b="1" kern="0" spc="-8" dirty="0">
                <a:solidFill>
                  <a:srgbClr val="231C1C"/>
                </a:solidFill>
                <a:latin typeface="Helvetica" pitchFamily="2" charset="0"/>
                <a:cs typeface="Flama Bold"/>
              </a:rPr>
              <a:t>leireillä!</a:t>
            </a:r>
            <a:endParaRPr sz="1600" kern="0" dirty="0">
              <a:solidFill>
                <a:sysClr val="windowText" lastClr="000000"/>
              </a:solidFill>
              <a:latin typeface="Helvetica" pitchFamily="2" charset="0"/>
              <a:cs typeface="Flama Bold It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7385" y="411410"/>
            <a:ext cx="2413159" cy="1644681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9049" marR="3810" indent="476" algn="ctr" defTabSz="685800">
              <a:lnSpc>
                <a:spcPts val="4125"/>
              </a:lnSpc>
              <a:spcBef>
                <a:spcPts val="525"/>
              </a:spcBef>
            </a:pPr>
            <a:r>
              <a:rPr sz="3750" b="1" kern="0" spc="-15" dirty="0">
                <a:solidFill>
                  <a:srgbClr val="FFFFFF"/>
                </a:solidFill>
                <a:latin typeface="Flama Bold"/>
                <a:cs typeface="Flama Bold"/>
              </a:rPr>
              <a:t>Uusi </a:t>
            </a:r>
            <a:r>
              <a:rPr sz="3750" b="1" kern="0" spc="-45" dirty="0">
                <a:solidFill>
                  <a:srgbClr val="231C1C"/>
                </a:solidFill>
                <a:latin typeface="Flama Bold"/>
                <a:cs typeface="Flama Bold"/>
              </a:rPr>
              <a:t>opistotyö </a:t>
            </a:r>
            <a:r>
              <a:rPr sz="3750" b="1" kern="0" spc="-139" dirty="0">
                <a:solidFill>
                  <a:srgbClr val="231C1C"/>
                </a:solidFill>
                <a:latin typeface="Flama Bold"/>
                <a:cs typeface="Flama Bold"/>
              </a:rPr>
              <a:t>Maitoisissa</a:t>
            </a:r>
            <a:endParaRPr sz="3750" kern="0" dirty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235072" y="269998"/>
            <a:ext cx="675323" cy="429578"/>
            <a:chOff x="10980096" y="359998"/>
            <a:chExt cx="900430" cy="572770"/>
          </a:xfrm>
        </p:grpSpPr>
        <p:sp>
          <p:nvSpPr>
            <p:cNvPr id="7" name="object 7"/>
            <p:cNvSpPr/>
            <p:nvPr/>
          </p:nvSpPr>
          <p:spPr>
            <a:xfrm>
              <a:off x="10980090" y="360006"/>
              <a:ext cx="900430" cy="572770"/>
            </a:xfrm>
            <a:custGeom>
              <a:avLst/>
              <a:gdLst/>
              <a:ahLst/>
              <a:cxnLst/>
              <a:rect l="l" t="t" r="r" b="b"/>
              <a:pathLst>
                <a:path w="900429" h="572769">
                  <a:moveTo>
                    <a:pt x="306273" y="551230"/>
                  </a:moveTo>
                  <a:lnTo>
                    <a:pt x="304380" y="536295"/>
                  </a:lnTo>
                  <a:lnTo>
                    <a:pt x="174396" y="115265"/>
                  </a:lnTo>
                  <a:lnTo>
                    <a:pt x="165823" y="100558"/>
                  </a:lnTo>
                  <a:lnTo>
                    <a:pt x="154266" y="95034"/>
                  </a:lnTo>
                  <a:lnTo>
                    <a:pt x="142544" y="99631"/>
                  </a:lnTo>
                  <a:lnTo>
                    <a:pt x="133515" y="115265"/>
                  </a:lnTo>
                  <a:lnTo>
                    <a:pt x="1892" y="536295"/>
                  </a:lnTo>
                  <a:lnTo>
                    <a:pt x="0" y="551230"/>
                  </a:lnTo>
                  <a:lnTo>
                    <a:pt x="3937" y="562559"/>
                  </a:lnTo>
                  <a:lnTo>
                    <a:pt x="13385" y="569760"/>
                  </a:lnTo>
                  <a:lnTo>
                    <a:pt x="28054" y="572274"/>
                  </a:lnTo>
                  <a:lnTo>
                    <a:pt x="278218" y="572274"/>
                  </a:lnTo>
                  <a:lnTo>
                    <a:pt x="292887" y="569760"/>
                  </a:lnTo>
                  <a:lnTo>
                    <a:pt x="302336" y="562559"/>
                  </a:lnTo>
                  <a:lnTo>
                    <a:pt x="306273" y="551230"/>
                  </a:lnTo>
                  <a:close/>
                </a:path>
                <a:path w="900429" h="572769">
                  <a:moveTo>
                    <a:pt x="469226" y="122758"/>
                  </a:moveTo>
                  <a:lnTo>
                    <a:pt x="439280" y="26162"/>
                  </a:lnTo>
                  <a:lnTo>
                    <a:pt x="403301" y="0"/>
                  </a:lnTo>
                  <a:lnTo>
                    <a:pt x="203009" y="0"/>
                  </a:lnTo>
                  <a:lnTo>
                    <a:pt x="188341" y="2514"/>
                  </a:lnTo>
                  <a:lnTo>
                    <a:pt x="178892" y="9715"/>
                  </a:lnTo>
                  <a:lnTo>
                    <a:pt x="174955" y="21043"/>
                  </a:lnTo>
                  <a:lnTo>
                    <a:pt x="176847" y="35966"/>
                  </a:lnTo>
                  <a:lnTo>
                    <a:pt x="203923" y="123558"/>
                  </a:lnTo>
                  <a:lnTo>
                    <a:pt x="205676" y="122999"/>
                  </a:lnTo>
                  <a:lnTo>
                    <a:pt x="206641" y="122999"/>
                  </a:lnTo>
                  <a:lnTo>
                    <a:pt x="469226" y="122758"/>
                  </a:lnTo>
                  <a:close/>
                </a:path>
                <a:path w="900429" h="572769">
                  <a:moveTo>
                    <a:pt x="550113" y="389039"/>
                  </a:moveTo>
                  <a:lnTo>
                    <a:pt x="548005" y="376872"/>
                  </a:lnTo>
                  <a:lnTo>
                    <a:pt x="476262" y="145465"/>
                  </a:lnTo>
                  <a:lnTo>
                    <a:pt x="210756" y="145707"/>
                  </a:lnTo>
                  <a:lnTo>
                    <a:pt x="336270" y="551827"/>
                  </a:lnTo>
                  <a:lnTo>
                    <a:pt x="344068" y="566547"/>
                  </a:lnTo>
                  <a:lnTo>
                    <a:pt x="354558" y="571461"/>
                  </a:lnTo>
                  <a:lnTo>
                    <a:pt x="366737" y="568388"/>
                  </a:lnTo>
                  <a:lnTo>
                    <a:pt x="535736" y="419392"/>
                  </a:lnTo>
                  <a:lnTo>
                    <a:pt x="550113" y="389039"/>
                  </a:lnTo>
                  <a:close/>
                </a:path>
                <a:path w="900429" h="572769">
                  <a:moveTo>
                    <a:pt x="769937" y="122504"/>
                  </a:moveTo>
                  <a:lnTo>
                    <a:pt x="740130" y="26162"/>
                  </a:lnTo>
                  <a:lnTo>
                    <a:pt x="704164" y="0"/>
                  </a:lnTo>
                  <a:lnTo>
                    <a:pt x="495693" y="0"/>
                  </a:lnTo>
                  <a:lnTo>
                    <a:pt x="481025" y="2514"/>
                  </a:lnTo>
                  <a:lnTo>
                    <a:pt x="471563" y="9702"/>
                  </a:lnTo>
                  <a:lnTo>
                    <a:pt x="467639" y="21043"/>
                  </a:lnTo>
                  <a:lnTo>
                    <a:pt x="469531" y="35966"/>
                  </a:lnTo>
                  <a:lnTo>
                    <a:pt x="496366" y="122745"/>
                  </a:lnTo>
                  <a:lnTo>
                    <a:pt x="769937" y="122504"/>
                  </a:lnTo>
                  <a:close/>
                </a:path>
                <a:path w="900429" h="572769">
                  <a:moveTo>
                    <a:pt x="899807" y="551230"/>
                  </a:moveTo>
                  <a:lnTo>
                    <a:pt x="897915" y="536295"/>
                  </a:lnTo>
                  <a:lnTo>
                    <a:pt x="776693" y="144360"/>
                  </a:lnTo>
                  <a:lnTo>
                    <a:pt x="774026" y="145199"/>
                  </a:lnTo>
                  <a:lnTo>
                    <a:pt x="503389" y="145440"/>
                  </a:lnTo>
                  <a:lnTo>
                    <a:pt x="627303" y="546112"/>
                  </a:lnTo>
                  <a:lnTo>
                    <a:pt x="663270" y="572274"/>
                  </a:lnTo>
                  <a:lnTo>
                    <a:pt x="871753" y="572274"/>
                  </a:lnTo>
                  <a:lnTo>
                    <a:pt x="886409" y="569760"/>
                  </a:lnTo>
                  <a:lnTo>
                    <a:pt x="895870" y="562559"/>
                  </a:lnTo>
                  <a:lnTo>
                    <a:pt x="899807" y="551230"/>
                  </a:lnTo>
                  <a:close/>
                </a:path>
              </a:pathLst>
            </a:custGeom>
            <a:solidFill>
              <a:srgbClr val="FFDE00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1072320" y="608470"/>
              <a:ext cx="118110" cy="323850"/>
            </a:xfrm>
            <a:custGeom>
              <a:avLst/>
              <a:gdLst/>
              <a:ahLst/>
              <a:cxnLst/>
              <a:rect l="l" t="t" r="r" b="b"/>
              <a:pathLst>
                <a:path w="118109" h="323850">
                  <a:moveTo>
                    <a:pt x="5245" y="185420"/>
                  </a:moveTo>
                  <a:lnTo>
                    <a:pt x="3543" y="185420"/>
                  </a:lnTo>
                  <a:lnTo>
                    <a:pt x="927" y="187960"/>
                  </a:lnTo>
                  <a:lnTo>
                    <a:pt x="126" y="189230"/>
                  </a:lnTo>
                  <a:lnTo>
                    <a:pt x="50" y="191770"/>
                  </a:lnTo>
                  <a:lnTo>
                    <a:pt x="1960" y="210820"/>
                  </a:lnTo>
                  <a:lnTo>
                    <a:pt x="9686" y="228600"/>
                  </a:lnTo>
                  <a:lnTo>
                    <a:pt x="22551" y="241300"/>
                  </a:lnTo>
                  <a:lnTo>
                    <a:pt x="39890" y="251460"/>
                  </a:lnTo>
                  <a:lnTo>
                    <a:pt x="48844" y="254000"/>
                  </a:lnTo>
                  <a:lnTo>
                    <a:pt x="53301" y="254000"/>
                  </a:lnTo>
                  <a:lnTo>
                    <a:pt x="53987" y="323850"/>
                  </a:lnTo>
                  <a:lnTo>
                    <a:pt x="65341" y="323850"/>
                  </a:lnTo>
                  <a:lnTo>
                    <a:pt x="64655" y="254000"/>
                  </a:lnTo>
                  <a:lnTo>
                    <a:pt x="76870" y="251460"/>
                  </a:lnTo>
                  <a:lnTo>
                    <a:pt x="88252" y="246380"/>
                  </a:lnTo>
                  <a:lnTo>
                    <a:pt x="93352" y="242570"/>
                  </a:lnTo>
                  <a:lnTo>
                    <a:pt x="64541" y="242570"/>
                  </a:lnTo>
                  <a:lnTo>
                    <a:pt x="64529" y="241300"/>
                  </a:lnTo>
                  <a:lnTo>
                    <a:pt x="49809" y="241300"/>
                  </a:lnTo>
                  <a:lnTo>
                    <a:pt x="46545" y="240030"/>
                  </a:lnTo>
                  <a:lnTo>
                    <a:pt x="43624" y="240030"/>
                  </a:lnTo>
                  <a:lnTo>
                    <a:pt x="32806" y="233680"/>
                  </a:lnTo>
                  <a:lnTo>
                    <a:pt x="22853" y="226060"/>
                  </a:lnTo>
                  <a:lnTo>
                    <a:pt x="15253" y="213360"/>
                  </a:lnTo>
                  <a:lnTo>
                    <a:pt x="11493" y="199390"/>
                  </a:lnTo>
                  <a:lnTo>
                    <a:pt x="45533" y="199390"/>
                  </a:lnTo>
                  <a:lnTo>
                    <a:pt x="37988" y="195580"/>
                  </a:lnTo>
                  <a:lnTo>
                    <a:pt x="31705" y="191770"/>
                  </a:lnTo>
                  <a:lnTo>
                    <a:pt x="28206" y="189230"/>
                  </a:lnTo>
                  <a:lnTo>
                    <a:pt x="25756" y="186690"/>
                  </a:lnTo>
                  <a:lnTo>
                    <a:pt x="10363" y="186690"/>
                  </a:lnTo>
                  <a:lnTo>
                    <a:pt x="5245" y="185420"/>
                  </a:lnTo>
                  <a:close/>
                </a:path>
                <a:path w="118109" h="323850">
                  <a:moveTo>
                    <a:pt x="117716" y="193040"/>
                  </a:moveTo>
                  <a:lnTo>
                    <a:pt x="105282" y="193040"/>
                  </a:lnTo>
                  <a:lnTo>
                    <a:pt x="105917" y="194310"/>
                  </a:lnTo>
                  <a:lnTo>
                    <a:pt x="106337" y="195580"/>
                  </a:lnTo>
                  <a:lnTo>
                    <a:pt x="106552" y="195580"/>
                  </a:lnTo>
                  <a:lnTo>
                    <a:pt x="106641" y="196850"/>
                  </a:lnTo>
                  <a:lnTo>
                    <a:pt x="106679" y="198120"/>
                  </a:lnTo>
                  <a:lnTo>
                    <a:pt x="105825" y="203200"/>
                  </a:lnTo>
                  <a:lnTo>
                    <a:pt x="82137" y="236220"/>
                  </a:lnTo>
                  <a:lnTo>
                    <a:pt x="64541" y="242570"/>
                  </a:lnTo>
                  <a:lnTo>
                    <a:pt x="93352" y="242570"/>
                  </a:lnTo>
                  <a:lnTo>
                    <a:pt x="117127" y="205740"/>
                  </a:lnTo>
                  <a:lnTo>
                    <a:pt x="117738" y="199390"/>
                  </a:lnTo>
                  <a:lnTo>
                    <a:pt x="117860" y="198120"/>
                  </a:lnTo>
                  <a:lnTo>
                    <a:pt x="117919" y="194310"/>
                  </a:lnTo>
                  <a:lnTo>
                    <a:pt x="117716" y="193040"/>
                  </a:lnTo>
                  <a:close/>
                </a:path>
                <a:path w="118109" h="323850">
                  <a:moveTo>
                    <a:pt x="45533" y="199390"/>
                  </a:moveTo>
                  <a:lnTo>
                    <a:pt x="11493" y="199390"/>
                  </a:lnTo>
                  <a:lnTo>
                    <a:pt x="24650" y="201930"/>
                  </a:lnTo>
                  <a:lnTo>
                    <a:pt x="30677" y="205740"/>
                  </a:lnTo>
                  <a:lnTo>
                    <a:pt x="38174" y="209550"/>
                  </a:lnTo>
                  <a:lnTo>
                    <a:pt x="45983" y="213360"/>
                  </a:lnTo>
                  <a:lnTo>
                    <a:pt x="52946" y="217170"/>
                  </a:lnTo>
                  <a:lnTo>
                    <a:pt x="53060" y="228600"/>
                  </a:lnTo>
                  <a:lnTo>
                    <a:pt x="53187" y="241300"/>
                  </a:lnTo>
                  <a:lnTo>
                    <a:pt x="64529" y="241300"/>
                  </a:lnTo>
                  <a:lnTo>
                    <a:pt x="64408" y="228600"/>
                  </a:lnTo>
                  <a:lnTo>
                    <a:pt x="64300" y="217170"/>
                  </a:lnTo>
                  <a:lnTo>
                    <a:pt x="75201" y="212090"/>
                  </a:lnTo>
                  <a:lnTo>
                    <a:pt x="87628" y="204470"/>
                  </a:lnTo>
                  <a:lnTo>
                    <a:pt x="52819" y="204470"/>
                  </a:lnTo>
                  <a:lnTo>
                    <a:pt x="45533" y="199390"/>
                  </a:lnTo>
                  <a:close/>
                </a:path>
                <a:path w="118109" h="323850">
                  <a:moveTo>
                    <a:pt x="42583" y="156210"/>
                  </a:moveTo>
                  <a:lnTo>
                    <a:pt x="16586" y="156210"/>
                  </a:lnTo>
                  <a:lnTo>
                    <a:pt x="19811" y="157480"/>
                  </a:lnTo>
                  <a:lnTo>
                    <a:pt x="25211" y="160020"/>
                  </a:lnTo>
                  <a:lnTo>
                    <a:pt x="33958" y="165100"/>
                  </a:lnTo>
                  <a:lnTo>
                    <a:pt x="43836" y="170180"/>
                  </a:lnTo>
                  <a:lnTo>
                    <a:pt x="52527" y="173990"/>
                  </a:lnTo>
                  <a:lnTo>
                    <a:pt x="52575" y="179070"/>
                  </a:lnTo>
                  <a:lnTo>
                    <a:pt x="52697" y="191770"/>
                  </a:lnTo>
                  <a:lnTo>
                    <a:pt x="52819" y="204470"/>
                  </a:lnTo>
                  <a:lnTo>
                    <a:pt x="64185" y="204470"/>
                  </a:lnTo>
                  <a:lnTo>
                    <a:pt x="64071" y="193040"/>
                  </a:lnTo>
                  <a:lnTo>
                    <a:pt x="63944" y="180340"/>
                  </a:lnTo>
                  <a:lnTo>
                    <a:pt x="63893" y="175260"/>
                  </a:lnTo>
                  <a:lnTo>
                    <a:pt x="68872" y="173990"/>
                  </a:lnTo>
                  <a:lnTo>
                    <a:pt x="74691" y="171450"/>
                  </a:lnTo>
                  <a:lnTo>
                    <a:pt x="81449" y="167640"/>
                  </a:lnTo>
                  <a:lnTo>
                    <a:pt x="87752" y="163830"/>
                  </a:lnTo>
                  <a:lnTo>
                    <a:pt x="63779" y="163830"/>
                  </a:lnTo>
                  <a:lnTo>
                    <a:pt x="63755" y="161290"/>
                  </a:lnTo>
                  <a:lnTo>
                    <a:pt x="52400" y="161290"/>
                  </a:lnTo>
                  <a:lnTo>
                    <a:pt x="44594" y="157480"/>
                  </a:lnTo>
                  <a:lnTo>
                    <a:pt x="42583" y="156210"/>
                  </a:lnTo>
                  <a:close/>
                </a:path>
                <a:path w="118109" h="323850">
                  <a:moveTo>
                    <a:pt x="115000" y="154940"/>
                  </a:moveTo>
                  <a:lnTo>
                    <a:pt x="103479" y="154940"/>
                  </a:lnTo>
                  <a:lnTo>
                    <a:pt x="103187" y="156210"/>
                  </a:lnTo>
                  <a:lnTo>
                    <a:pt x="102654" y="161290"/>
                  </a:lnTo>
                  <a:lnTo>
                    <a:pt x="101670" y="167640"/>
                  </a:lnTo>
                  <a:lnTo>
                    <a:pt x="72779" y="199390"/>
                  </a:lnTo>
                  <a:lnTo>
                    <a:pt x="64185" y="204470"/>
                  </a:lnTo>
                  <a:lnTo>
                    <a:pt x="87628" y="204470"/>
                  </a:lnTo>
                  <a:lnTo>
                    <a:pt x="98338" y="198120"/>
                  </a:lnTo>
                  <a:lnTo>
                    <a:pt x="104089" y="193040"/>
                  </a:lnTo>
                  <a:lnTo>
                    <a:pt x="117716" y="193040"/>
                  </a:lnTo>
                  <a:lnTo>
                    <a:pt x="117233" y="191770"/>
                  </a:lnTo>
                  <a:lnTo>
                    <a:pt x="116052" y="186690"/>
                  </a:lnTo>
                  <a:lnTo>
                    <a:pt x="113410" y="184150"/>
                  </a:lnTo>
                  <a:lnTo>
                    <a:pt x="109893" y="182880"/>
                  </a:lnTo>
                  <a:lnTo>
                    <a:pt x="112013" y="176530"/>
                  </a:lnTo>
                  <a:lnTo>
                    <a:pt x="115000" y="154940"/>
                  </a:lnTo>
                  <a:close/>
                </a:path>
                <a:path w="118109" h="323850">
                  <a:moveTo>
                    <a:pt x="12623" y="58420"/>
                  </a:moveTo>
                  <a:lnTo>
                    <a:pt x="10363" y="58420"/>
                  </a:lnTo>
                  <a:lnTo>
                    <a:pt x="4203" y="62230"/>
                  </a:lnTo>
                  <a:lnTo>
                    <a:pt x="1498" y="67310"/>
                  </a:lnTo>
                  <a:lnTo>
                    <a:pt x="533" y="74930"/>
                  </a:lnTo>
                  <a:lnTo>
                    <a:pt x="507" y="76200"/>
                  </a:lnTo>
                  <a:lnTo>
                    <a:pt x="1464" y="85090"/>
                  </a:lnTo>
                  <a:lnTo>
                    <a:pt x="3221" y="91440"/>
                  </a:lnTo>
                  <a:lnTo>
                    <a:pt x="5637" y="96520"/>
                  </a:lnTo>
                  <a:lnTo>
                    <a:pt x="8445" y="102870"/>
                  </a:lnTo>
                  <a:lnTo>
                    <a:pt x="0" y="116840"/>
                  </a:lnTo>
                  <a:lnTo>
                    <a:pt x="324" y="120650"/>
                  </a:lnTo>
                  <a:lnTo>
                    <a:pt x="432" y="121920"/>
                  </a:lnTo>
                  <a:lnTo>
                    <a:pt x="540" y="123190"/>
                  </a:lnTo>
                  <a:lnTo>
                    <a:pt x="2457" y="130810"/>
                  </a:lnTo>
                  <a:lnTo>
                    <a:pt x="5422" y="137160"/>
                  </a:lnTo>
                  <a:lnTo>
                    <a:pt x="9105" y="144780"/>
                  </a:lnTo>
                  <a:lnTo>
                    <a:pt x="5168" y="144780"/>
                  </a:lnTo>
                  <a:lnTo>
                    <a:pt x="2844" y="147320"/>
                  </a:lnTo>
                  <a:lnTo>
                    <a:pt x="482" y="152400"/>
                  </a:lnTo>
                  <a:lnTo>
                    <a:pt x="0" y="153670"/>
                  </a:lnTo>
                  <a:lnTo>
                    <a:pt x="86" y="161290"/>
                  </a:lnTo>
                  <a:lnTo>
                    <a:pt x="211" y="163830"/>
                  </a:lnTo>
                  <a:lnTo>
                    <a:pt x="2441" y="171450"/>
                  </a:lnTo>
                  <a:lnTo>
                    <a:pt x="5999" y="179070"/>
                  </a:lnTo>
                  <a:lnTo>
                    <a:pt x="10363" y="186690"/>
                  </a:lnTo>
                  <a:lnTo>
                    <a:pt x="25756" y="186690"/>
                  </a:lnTo>
                  <a:lnTo>
                    <a:pt x="22080" y="182880"/>
                  </a:lnTo>
                  <a:lnTo>
                    <a:pt x="16676" y="173990"/>
                  </a:lnTo>
                  <a:lnTo>
                    <a:pt x="12742" y="165100"/>
                  </a:lnTo>
                  <a:lnTo>
                    <a:pt x="11023" y="158750"/>
                  </a:lnTo>
                  <a:lnTo>
                    <a:pt x="11112" y="156210"/>
                  </a:lnTo>
                  <a:lnTo>
                    <a:pt x="42583" y="156210"/>
                  </a:lnTo>
                  <a:lnTo>
                    <a:pt x="36550" y="152400"/>
                  </a:lnTo>
                  <a:lnTo>
                    <a:pt x="11252" y="116840"/>
                  </a:lnTo>
                  <a:lnTo>
                    <a:pt x="11290" y="115570"/>
                  </a:lnTo>
                  <a:lnTo>
                    <a:pt x="11429" y="115570"/>
                  </a:lnTo>
                  <a:lnTo>
                    <a:pt x="11760" y="114300"/>
                  </a:lnTo>
                  <a:lnTo>
                    <a:pt x="11976" y="114300"/>
                  </a:lnTo>
                  <a:lnTo>
                    <a:pt x="14287" y="113030"/>
                  </a:lnTo>
                  <a:lnTo>
                    <a:pt x="38158" y="113030"/>
                  </a:lnTo>
                  <a:lnTo>
                    <a:pt x="34561" y="110490"/>
                  </a:lnTo>
                  <a:lnTo>
                    <a:pt x="27033" y="106680"/>
                  </a:lnTo>
                  <a:lnTo>
                    <a:pt x="22974" y="102870"/>
                  </a:lnTo>
                  <a:lnTo>
                    <a:pt x="19684" y="99060"/>
                  </a:lnTo>
                  <a:lnTo>
                    <a:pt x="16265" y="92710"/>
                  </a:lnTo>
                  <a:lnTo>
                    <a:pt x="13451" y="85090"/>
                  </a:lnTo>
                  <a:lnTo>
                    <a:pt x="11976" y="77470"/>
                  </a:lnTo>
                  <a:lnTo>
                    <a:pt x="12026" y="74930"/>
                  </a:lnTo>
                  <a:lnTo>
                    <a:pt x="12166" y="73660"/>
                  </a:lnTo>
                  <a:lnTo>
                    <a:pt x="12395" y="72390"/>
                  </a:lnTo>
                  <a:lnTo>
                    <a:pt x="39331" y="72390"/>
                  </a:lnTo>
                  <a:lnTo>
                    <a:pt x="34785" y="69850"/>
                  </a:lnTo>
                  <a:lnTo>
                    <a:pt x="29806" y="67310"/>
                  </a:lnTo>
                  <a:lnTo>
                    <a:pt x="16662" y="60960"/>
                  </a:lnTo>
                  <a:lnTo>
                    <a:pt x="12623" y="58420"/>
                  </a:lnTo>
                  <a:close/>
                </a:path>
                <a:path w="118109" h="323850">
                  <a:moveTo>
                    <a:pt x="114830" y="113030"/>
                  </a:moveTo>
                  <a:lnTo>
                    <a:pt x="103200" y="113030"/>
                  </a:lnTo>
                  <a:lnTo>
                    <a:pt x="98844" y="142240"/>
                  </a:lnTo>
                  <a:lnTo>
                    <a:pt x="100660" y="143510"/>
                  </a:lnTo>
                  <a:lnTo>
                    <a:pt x="95732" y="144780"/>
                  </a:lnTo>
                  <a:lnTo>
                    <a:pt x="89928" y="148590"/>
                  </a:lnTo>
                  <a:lnTo>
                    <a:pt x="83451" y="152400"/>
                  </a:lnTo>
                  <a:lnTo>
                    <a:pt x="68821" y="161290"/>
                  </a:lnTo>
                  <a:lnTo>
                    <a:pt x="63779" y="163830"/>
                  </a:lnTo>
                  <a:lnTo>
                    <a:pt x="87752" y="163830"/>
                  </a:lnTo>
                  <a:lnTo>
                    <a:pt x="94056" y="160020"/>
                  </a:lnTo>
                  <a:lnTo>
                    <a:pt x="99250" y="157480"/>
                  </a:lnTo>
                  <a:lnTo>
                    <a:pt x="103479" y="154940"/>
                  </a:lnTo>
                  <a:lnTo>
                    <a:pt x="115000" y="154940"/>
                  </a:lnTo>
                  <a:lnTo>
                    <a:pt x="115176" y="153670"/>
                  </a:lnTo>
                  <a:lnTo>
                    <a:pt x="116217" y="149860"/>
                  </a:lnTo>
                  <a:lnTo>
                    <a:pt x="116192" y="148590"/>
                  </a:lnTo>
                  <a:lnTo>
                    <a:pt x="116852" y="146050"/>
                  </a:lnTo>
                  <a:lnTo>
                    <a:pt x="116014" y="144780"/>
                  </a:lnTo>
                  <a:lnTo>
                    <a:pt x="111696" y="140970"/>
                  </a:lnTo>
                  <a:lnTo>
                    <a:pt x="110629" y="140970"/>
                  </a:lnTo>
                  <a:lnTo>
                    <a:pt x="114830" y="113030"/>
                  </a:lnTo>
                  <a:close/>
                </a:path>
                <a:path w="118109" h="323850">
                  <a:moveTo>
                    <a:pt x="38158" y="113030"/>
                  </a:moveTo>
                  <a:lnTo>
                    <a:pt x="14287" y="113030"/>
                  </a:lnTo>
                  <a:lnTo>
                    <a:pt x="19532" y="115570"/>
                  </a:lnTo>
                  <a:lnTo>
                    <a:pt x="20332" y="115570"/>
                  </a:lnTo>
                  <a:lnTo>
                    <a:pt x="27693" y="120650"/>
                  </a:lnTo>
                  <a:lnTo>
                    <a:pt x="44942" y="130810"/>
                  </a:lnTo>
                  <a:lnTo>
                    <a:pt x="52146" y="134620"/>
                  </a:lnTo>
                  <a:lnTo>
                    <a:pt x="52170" y="137160"/>
                  </a:lnTo>
                  <a:lnTo>
                    <a:pt x="52279" y="148590"/>
                  </a:lnTo>
                  <a:lnTo>
                    <a:pt x="52400" y="161290"/>
                  </a:lnTo>
                  <a:lnTo>
                    <a:pt x="63755" y="161290"/>
                  </a:lnTo>
                  <a:lnTo>
                    <a:pt x="63633" y="148590"/>
                  </a:lnTo>
                  <a:lnTo>
                    <a:pt x="63524" y="137160"/>
                  </a:lnTo>
                  <a:lnTo>
                    <a:pt x="63499" y="134620"/>
                  </a:lnTo>
                  <a:lnTo>
                    <a:pt x="68160" y="133350"/>
                  </a:lnTo>
                  <a:lnTo>
                    <a:pt x="86756" y="121920"/>
                  </a:lnTo>
                  <a:lnTo>
                    <a:pt x="63385" y="121920"/>
                  </a:lnTo>
                  <a:lnTo>
                    <a:pt x="63373" y="120650"/>
                  </a:lnTo>
                  <a:lnTo>
                    <a:pt x="52006" y="120650"/>
                  </a:lnTo>
                  <a:lnTo>
                    <a:pt x="43553" y="116840"/>
                  </a:lnTo>
                  <a:lnTo>
                    <a:pt x="38158" y="113030"/>
                  </a:lnTo>
                  <a:close/>
                </a:path>
                <a:path w="118109" h="323850">
                  <a:moveTo>
                    <a:pt x="116863" y="69850"/>
                  </a:moveTo>
                  <a:lnTo>
                    <a:pt x="105511" y="69850"/>
                  </a:lnTo>
                  <a:lnTo>
                    <a:pt x="105355" y="72390"/>
                  </a:lnTo>
                  <a:lnTo>
                    <a:pt x="105277" y="73660"/>
                  </a:lnTo>
                  <a:lnTo>
                    <a:pt x="105199" y="74930"/>
                  </a:lnTo>
                  <a:lnTo>
                    <a:pt x="105120" y="76200"/>
                  </a:lnTo>
                  <a:lnTo>
                    <a:pt x="105042" y="77470"/>
                  </a:lnTo>
                  <a:lnTo>
                    <a:pt x="104964" y="78740"/>
                  </a:lnTo>
                  <a:lnTo>
                    <a:pt x="103641" y="85090"/>
                  </a:lnTo>
                  <a:lnTo>
                    <a:pt x="101532" y="92710"/>
                  </a:lnTo>
                  <a:lnTo>
                    <a:pt x="98628" y="99060"/>
                  </a:lnTo>
                  <a:lnTo>
                    <a:pt x="98170" y="100330"/>
                  </a:lnTo>
                  <a:lnTo>
                    <a:pt x="98145" y="102870"/>
                  </a:lnTo>
                  <a:lnTo>
                    <a:pt x="92405" y="105410"/>
                  </a:lnTo>
                  <a:lnTo>
                    <a:pt x="85610" y="109220"/>
                  </a:lnTo>
                  <a:lnTo>
                    <a:pt x="67589" y="120650"/>
                  </a:lnTo>
                  <a:lnTo>
                    <a:pt x="63385" y="121920"/>
                  </a:lnTo>
                  <a:lnTo>
                    <a:pt x="86756" y="121920"/>
                  </a:lnTo>
                  <a:lnTo>
                    <a:pt x="97129" y="115570"/>
                  </a:lnTo>
                  <a:lnTo>
                    <a:pt x="103200" y="113030"/>
                  </a:lnTo>
                  <a:lnTo>
                    <a:pt x="114830" y="113030"/>
                  </a:lnTo>
                  <a:lnTo>
                    <a:pt x="115976" y="105410"/>
                  </a:lnTo>
                  <a:lnTo>
                    <a:pt x="115481" y="102870"/>
                  </a:lnTo>
                  <a:lnTo>
                    <a:pt x="113487" y="100330"/>
                  </a:lnTo>
                  <a:lnTo>
                    <a:pt x="110832" y="100330"/>
                  </a:lnTo>
                  <a:lnTo>
                    <a:pt x="113257" y="93980"/>
                  </a:lnTo>
                  <a:lnTo>
                    <a:pt x="115085" y="86360"/>
                  </a:lnTo>
                  <a:lnTo>
                    <a:pt x="116292" y="80010"/>
                  </a:lnTo>
                  <a:lnTo>
                    <a:pt x="116385" y="78740"/>
                  </a:lnTo>
                  <a:lnTo>
                    <a:pt x="116479" y="77470"/>
                  </a:lnTo>
                  <a:lnTo>
                    <a:pt x="116572" y="76200"/>
                  </a:lnTo>
                  <a:lnTo>
                    <a:pt x="116665" y="74930"/>
                  </a:lnTo>
                  <a:lnTo>
                    <a:pt x="116759" y="73660"/>
                  </a:lnTo>
                  <a:lnTo>
                    <a:pt x="116863" y="69850"/>
                  </a:lnTo>
                  <a:close/>
                </a:path>
                <a:path w="118109" h="323850">
                  <a:moveTo>
                    <a:pt x="60274" y="0"/>
                  </a:moveTo>
                  <a:lnTo>
                    <a:pt x="36667" y="31750"/>
                  </a:lnTo>
                  <a:lnTo>
                    <a:pt x="35277" y="50800"/>
                  </a:lnTo>
                  <a:lnTo>
                    <a:pt x="36048" y="58420"/>
                  </a:lnTo>
                  <a:lnTo>
                    <a:pt x="37420" y="66040"/>
                  </a:lnTo>
                  <a:lnTo>
                    <a:pt x="39331" y="72390"/>
                  </a:lnTo>
                  <a:lnTo>
                    <a:pt x="12674" y="72390"/>
                  </a:lnTo>
                  <a:lnTo>
                    <a:pt x="14617" y="73660"/>
                  </a:lnTo>
                  <a:lnTo>
                    <a:pt x="19380" y="76200"/>
                  </a:lnTo>
                  <a:lnTo>
                    <a:pt x="27355" y="80010"/>
                  </a:lnTo>
                  <a:lnTo>
                    <a:pt x="37296" y="85090"/>
                  </a:lnTo>
                  <a:lnTo>
                    <a:pt x="52006" y="120650"/>
                  </a:lnTo>
                  <a:lnTo>
                    <a:pt x="63373" y="120650"/>
                  </a:lnTo>
                  <a:lnTo>
                    <a:pt x="63264" y="109220"/>
                  </a:lnTo>
                  <a:lnTo>
                    <a:pt x="63143" y="96520"/>
                  </a:lnTo>
                  <a:lnTo>
                    <a:pt x="63131" y="95250"/>
                  </a:lnTo>
                  <a:lnTo>
                    <a:pt x="64541" y="95250"/>
                  </a:lnTo>
                  <a:lnTo>
                    <a:pt x="80929" y="85090"/>
                  </a:lnTo>
                  <a:lnTo>
                    <a:pt x="58318" y="85090"/>
                  </a:lnTo>
                  <a:lnTo>
                    <a:pt x="56959" y="83820"/>
                  </a:lnTo>
                  <a:lnTo>
                    <a:pt x="55308" y="82550"/>
                  </a:lnTo>
                  <a:lnTo>
                    <a:pt x="53466" y="81280"/>
                  </a:lnTo>
                  <a:lnTo>
                    <a:pt x="53759" y="80010"/>
                  </a:lnTo>
                  <a:lnTo>
                    <a:pt x="53682" y="77470"/>
                  </a:lnTo>
                  <a:lnTo>
                    <a:pt x="53263" y="76200"/>
                  </a:lnTo>
                  <a:lnTo>
                    <a:pt x="50301" y="68580"/>
                  </a:lnTo>
                  <a:lnTo>
                    <a:pt x="48098" y="60960"/>
                  </a:lnTo>
                  <a:lnTo>
                    <a:pt x="46795" y="52070"/>
                  </a:lnTo>
                  <a:lnTo>
                    <a:pt x="46720" y="49530"/>
                  </a:lnTo>
                  <a:lnTo>
                    <a:pt x="46607" y="45720"/>
                  </a:lnTo>
                  <a:lnTo>
                    <a:pt x="59651" y="13970"/>
                  </a:lnTo>
                  <a:lnTo>
                    <a:pt x="73443" y="13970"/>
                  </a:lnTo>
                  <a:lnTo>
                    <a:pt x="72088" y="11430"/>
                  </a:lnTo>
                  <a:lnTo>
                    <a:pt x="64706" y="2540"/>
                  </a:lnTo>
                  <a:lnTo>
                    <a:pt x="62953" y="1270"/>
                  </a:lnTo>
                  <a:lnTo>
                    <a:pt x="60274" y="0"/>
                  </a:lnTo>
                  <a:close/>
                </a:path>
                <a:path w="118109" h="323850">
                  <a:moveTo>
                    <a:pt x="73443" y="13970"/>
                  </a:moveTo>
                  <a:lnTo>
                    <a:pt x="59651" y="13970"/>
                  </a:lnTo>
                  <a:lnTo>
                    <a:pt x="64867" y="22860"/>
                  </a:lnTo>
                  <a:lnTo>
                    <a:pt x="68551" y="30480"/>
                  </a:lnTo>
                  <a:lnTo>
                    <a:pt x="70706" y="40640"/>
                  </a:lnTo>
                  <a:lnTo>
                    <a:pt x="71335" y="49530"/>
                  </a:lnTo>
                  <a:lnTo>
                    <a:pt x="70587" y="57150"/>
                  </a:lnTo>
                  <a:lnTo>
                    <a:pt x="58318" y="85090"/>
                  </a:lnTo>
                  <a:lnTo>
                    <a:pt x="80929" y="85090"/>
                  </a:lnTo>
                  <a:lnTo>
                    <a:pt x="101414" y="72390"/>
                  </a:lnTo>
                  <a:lnTo>
                    <a:pt x="78600" y="72390"/>
                  </a:lnTo>
                  <a:lnTo>
                    <a:pt x="80546" y="66040"/>
                  </a:lnTo>
                  <a:lnTo>
                    <a:pt x="81845" y="59690"/>
                  </a:lnTo>
                  <a:lnTo>
                    <a:pt x="82272" y="54610"/>
                  </a:lnTo>
                  <a:lnTo>
                    <a:pt x="82379" y="53340"/>
                  </a:lnTo>
                  <a:lnTo>
                    <a:pt x="82461" y="45720"/>
                  </a:lnTo>
                  <a:lnTo>
                    <a:pt x="80965" y="33020"/>
                  </a:lnTo>
                  <a:lnTo>
                    <a:pt x="77508" y="21590"/>
                  </a:lnTo>
                  <a:lnTo>
                    <a:pt x="73443" y="13970"/>
                  </a:lnTo>
                  <a:close/>
                </a:path>
                <a:path w="118109" h="323850">
                  <a:moveTo>
                    <a:pt x="111671" y="53340"/>
                  </a:moveTo>
                  <a:lnTo>
                    <a:pt x="109562" y="53340"/>
                  </a:lnTo>
                  <a:lnTo>
                    <a:pt x="78600" y="72390"/>
                  </a:lnTo>
                  <a:lnTo>
                    <a:pt x="101414" y="72390"/>
                  </a:lnTo>
                  <a:lnTo>
                    <a:pt x="105511" y="69850"/>
                  </a:lnTo>
                  <a:lnTo>
                    <a:pt x="116863" y="69850"/>
                  </a:lnTo>
                  <a:lnTo>
                    <a:pt x="116784" y="62230"/>
                  </a:lnTo>
                  <a:lnTo>
                    <a:pt x="116677" y="60960"/>
                  </a:lnTo>
                  <a:lnTo>
                    <a:pt x="116570" y="59690"/>
                  </a:lnTo>
                  <a:lnTo>
                    <a:pt x="116464" y="58420"/>
                  </a:lnTo>
                  <a:lnTo>
                    <a:pt x="116357" y="57150"/>
                  </a:lnTo>
                  <a:lnTo>
                    <a:pt x="115188" y="54610"/>
                  </a:lnTo>
                  <a:lnTo>
                    <a:pt x="111671" y="533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3" y="1"/>
            <a:ext cx="6101715" cy="4534376"/>
            <a:chOff x="-6350" y="0"/>
            <a:chExt cx="8135620" cy="6045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350" y="3599999"/>
              <a:ext cx="4077106" cy="244547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064406" y="0"/>
              <a:ext cx="4064635" cy="3429000"/>
            </a:xfrm>
            <a:custGeom>
              <a:avLst/>
              <a:gdLst/>
              <a:ahLst/>
              <a:cxnLst/>
              <a:rect l="l" t="t" r="r" b="b"/>
              <a:pathLst>
                <a:path w="4064634" h="3429000">
                  <a:moveTo>
                    <a:pt x="4064393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064393" y="3429000"/>
                  </a:lnTo>
                  <a:lnTo>
                    <a:pt x="4064393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6599" y="824407"/>
              <a:ext cx="3599993" cy="178019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8039" y="308558"/>
            <a:ext cx="2259460" cy="1644681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9049" marR="3810" indent="476" algn="ctr">
              <a:lnSpc>
                <a:spcPts val="4125"/>
              </a:lnSpc>
              <a:spcBef>
                <a:spcPts val="525"/>
              </a:spcBef>
            </a:pPr>
            <a:r>
              <a:rPr spc="-15" dirty="0">
                <a:solidFill>
                  <a:srgbClr val="FFFFFF"/>
                </a:solidFill>
              </a:rPr>
              <a:t>Uusi </a:t>
            </a:r>
            <a:r>
              <a:rPr spc="-45" dirty="0"/>
              <a:t>opistotyö </a:t>
            </a:r>
            <a:r>
              <a:rPr spc="-139" dirty="0"/>
              <a:t>Maitoisissa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43274" y="110456"/>
            <a:ext cx="2258854" cy="3558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2250" b="1" kern="0" spc="-71" dirty="0">
                <a:solidFill>
                  <a:srgbClr val="1D1D1B"/>
                </a:solidFill>
                <a:latin typeface="Flama Bold"/>
                <a:cs typeface="Flama Bold"/>
              </a:rPr>
              <a:t>Runkopatjasänky</a:t>
            </a:r>
            <a:endParaRPr sz="2250" kern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79099" y="1902829"/>
            <a:ext cx="1417796" cy="669131"/>
          </a:xfrm>
          <a:custGeom>
            <a:avLst/>
            <a:gdLst/>
            <a:ahLst/>
            <a:cxnLst/>
            <a:rect l="l" t="t" r="r" b="b"/>
            <a:pathLst>
              <a:path w="1890395" h="892175">
                <a:moveTo>
                  <a:pt x="1890001" y="0"/>
                </a:moveTo>
                <a:lnTo>
                  <a:pt x="0" y="0"/>
                </a:lnTo>
                <a:lnTo>
                  <a:pt x="0" y="891895"/>
                </a:lnTo>
                <a:lnTo>
                  <a:pt x="1890001" y="891895"/>
                </a:lnTo>
                <a:lnTo>
                  <a:pt x="1890001" y="0"/>
                </a:lnTo>
                <a:close/>
              </a:path>
            </a:pathLst>
          </a:custGeom>
          <a:solidFill>
            <a:srgbClr val="FFDE00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58454" y="2014641"/>
            <a:ext cx="1059180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900" b="1" kern="0" spc="-23" dirty="0">
                <a:solidFill>
                  <a:srgbClr val="231C1C"/>
                </a:solidFill>
                <a:latin typeface="Flama Bold"/>
                <a:cs typeface="Flama Bold"/>
              </a:rPr>
              <a:t>LAHJOITUSSUMMA</a:t>
            </a:r>
            <a:endParaRPr sz="900" kern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09799" y="2081316"/>
            <a:ext cx="956310" cy="4712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3000" b="1" kern="0" spc="-68" dirty="0">
                <a:solidFill>
                  <a:srgbClr val="231C1C"/>
                </a:solidFill>
                <a:latin typeface="Flama Bold"/>
                <a:cs typeface="Flama Bold"/>
              </a:rPr>
              <a:t>290€</a:t>
            </a:r>
            <a:endParaRPr sz="3000" kern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096600" y="0"/>
            <a:ext cx="3048476" cy="2571750"/>
            <a:chOff x="8128799" y="0"/>
            <a:chExt cx="4064635" cy="3429000"/>
          </a:xfrm>
        </p:grpSpPr>
        <p:sp>
          <p:nvSpPr>
            <p:cNvPr id="12" name="object 12"/>
            <p:cNvSpPr/>
            <p:nvPr/>
          </p:nvSpPr>
          <p:spPr>
            <a:xfrm>
              <a:off x="8128799" y="0"/>
              <a:ext cx="4064635" cy="3429000"/>
            </a:xfrm>
            <a:custGeom>
              <a:avLst/>
              <a:gdLst/>
              <a:ahLst/>
              <a:cxnLst/>
              <a:rect l="l" t="t" r="r" b="b"/>
              <a:pathLst>
                <a:path w="4064634" h="3429000">
                  <a:moveTo>
                    <a:pt x="4064406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064406" y="3429000"/>
                  </a:lnTo>
                  <a:lnTo>
                    <a:pt x="406440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8799" y="720001"/>
              <a:ext cx="4064399" cy="270899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019049" y="110456"/>
            <a:ext cx="1203484" cy="3558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2250" b="1" kern="0" spc="-60" dirty="0">
                <a:solidFill>
                  <a:srgbClr val="1D1D1B"/>
                </a:solidFill>
                <a:latin typeface="Flama Bold"/>
                <a:cs typeface="Flama Bold"/>
              </a:rPr>
              <a:t>Kipsilevy</a:t>
            </a:r>
            <a:endParaRPr sz="2250" kern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727395" y="1902829"/>
            <a:ext cx="1417796" cy="669131"/>
          </a:xfrm>
          <a:custGeom>
            <a:avLst/>
            <a:gdLst/>
            <a:ahLst/>
            <a:cxnLst/>
            <a:rect l="l" t="t" r="r" b="b"/>
            <a:pathLst>
              <a:path w="1890395" h="892175">
                <a:moveTo>
                  <a:pt x="1890014" y="0"/>
                </a:moveTo>
                <a:lnTo>
                  <a:pt x="0" y="0"/>
                </a:lnTo>
                <a:lnTo>
                  <a:pt x="0" y="891895"/>
                </a:lnTo>
                <a:lnTo>
                  <a:pt x="1890014" y="891895"/>
                </a:lnTo>
                <a:lnTo>
                  <a:pt x="1890014" y="0"/>
                </a:lnTo>
                <a:close/>
              </a:path>
            </a:pathLst>
          </a:custGeom>
          <a:solidFill>
            <a:srgbClr val="FFDE00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16278" y="2014641"/>
            <a:ext cx="1049655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defTabSz="685800">
              <a:spcBef>
                <a:spcPts val="75"/>
              </a:spcBef>
            </a:pPr>
            <a:r>
              <a:rPr sz="900" b="1" kern="0" spc="-23" dirty="0">
                <a:solidFill>
                  <a:srgbClr val="231C1C"/>
                </a:solidFill>
                <a:latin typeface="Flama Bold"/>
                <a:cs typeface="Flama Bold"/>
              </a:rPr>
              <a:t>LAHJOITUSSUMMA</a:t>
            </a:r>
            <a:endParaRPr sz="900" kern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46614" y="2081316"/>
            <a:ext cx="988695" cy="4712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defTabSz="685800">
              <a:spcBef>
                <a:spcPts val="75"/>
              </a:spcBef>
            </a:pPr>
            <a:r>
              <a:rPr sz="3000" b="1" kern="0" spc="-446" dirty="0">
                <a:solidFill>
                  <a:srgbClr val="231C1C"/>
                </a:solidFill>
                <a:latin typeface="Flama Bold"/>
                <a:cs typeface="Flama Bold"/>
              </a:rPr>
              <a:t>7</a:t>
            </a:r>
            <a:r>
              <a:rPr sz="3000" b="1" kern="0" spc="-116" dirty="0">
                <a:solidFill>
                  <a:srgbClr val="231C1C"/>
                </a:solidFill>
                <a:latin typeface="Flama Bold"/>
                <a:cs typeface="Flama Bold"/>
              </a:rPr>
              <a:t>,</a:t>
            </a:r>
            <a:r>
              <a:rPr sz="3000" b="1" kern="0" spc="-94" dirty="0">
                <a:solidFill>
                  <a:srgbClr val="231C1C"/>
                </a:solidFill>
                <a:latin typeface="Flama Bold"/>
                <a:cs typeface="Flama Bold"/>
              </a:rPr>
              <a:t>5</a:t>
            </a:r>
            <a:r>
              <a:rPr sz="3000" b="1" kern="0" spc="-105" dirty="0">
                <a:solidFill>
                  <a:srgbClr val="231C1C"/>
                </a:solidFill>
                <a:latin typeface="Flama Bold"/>
                <a:cs typeface="Flama Bold"/>
              </a:rPr>
              <a:t>0</a:t>
            </a:r>
            <a:r>
              <a:rPr sz="3000" b="1" kern="0" spc="4" dirty="0">
                <a:solidFill>
                  <a:srgbClr val="231C1C"/>
                </a:solidFill>
                <a:latin typeface="Flama Bold"/>
                <a:cs typeface="Flama Bold"/>
              </a:rPr>
              <a:t>€</a:t>
            </a:r>
            <a:endParaRPr sz="3000" kern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096600" y="2571750"/>
            <a:ext cx="3048476" cy="2571750"/>
            <a:chOff x="8128799" y="3429000"/>
            <a:chExt cx="4064635" cy="3429000"/>
          </a:xfrm>
        </p:grpSpPr>
        <p:sp>
          <p:nvSpPr>
            <p:cNvPr id="19" name="object 19"/>
            <p:cNvSpPr/>
            <p:nvPr/>
          </p:nvSpPr>
          <p:spPr>
            <a:xfrm>
              <a:off x="8128799" y="3429000"/>
              <a:ext cx="4064635" cy="3429000"/>
            </a:xfrm>
            <a:custGeom>
              <a:avLst/>
              <a:gdLst/>
              <a:ahLst/>
              <a:cxnLst/>
              <a:rect l="l" t="t" r="r" b="b"/>
              <a:pathLst>
                <a:path w="4064634" h="3429000">
                  <a:moveTo>
                    <a:pt x="4064406" y="0"/>
                  </a:moveTo>
                  <a:lnTo>
                    <a:pt x="0" y="0"/>
                  </a:lnTo>
                  <a:lnTo>
                    <a:pt x="0" y="3428555"/>
                  </a:lnTo>
                  <a:lnTo>
                    <a:pt x="4064406" y="3428555"/>
                  </a:lnTo>
                  <a:lnTo>
                    <a:pt x="4064406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8365185" y="4095864"/>
              <a:ext cx="3717290" cy="2364105"/>
            </a:xfrm>
            <a:custGeom>
              <a:avLst/>
              <a:gdLst/>
              <a:ahLst/>
              <a:cxnLst/>
              <a:rect l="l" t="t" r="r" b="b"/>
              <a:pathLst>
                <a:path w="3717290" h="2364104">
                  <a:moveTo>
                    <a:pt x="3717035" y="0"/>
                  </a:moveTo>
                  <a:lnTo>
                    <a:pt x="0" y="0"/>
                  </a:lnTo>
                  <a:lnTo>
                    <a:pt x="0" y="2363723"/>
                  </a:lnTo>
                  <a:lnTo>
                    <a:pt x="3717035" y="2363723"/>
                  </a:lnTo>
                  <a:lnTo>
                    <a:pt x="3717035" y="0"/>
                  </a:lnTo>
                  <a:close/>
                </a:path>
              </a:pathLst>
            </a:custGeom>
            <a:solidFill>
              <a:srgbClr val="1D1D1B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33206" y="3826725"/>
              <a:ext cx="3959993" cy="2633551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6700198" y="2682206"/>
            <a:ext cx="1841183" cy="3558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2250" b="1" kern="0" spc="-68" dirty="0">
                <a:solidFill>
                  <a:srgbClr val="1D1D1B"/>
                </a:solidFill>
                <a:latin typeface="Flama Bold"/>
                <a:cs typeface="Flama Bold"/>
              </a:rPr>
              <a:t>Kirjoituspöytä</a:t>
            </a:r>
            <a:endParaRPr sz="2250" kern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727395" y="4474236"/>
            <a:ext cx="1417796" cy="669131"/>
          </a:xfrm>
          <a:custGeom>
            <a:avLst/>
            <a:gdLst/>
            <a:ahLst/>
            <a:cxnLst/>
            <a:rect l="l" t="t" r="r" b="b"/>
            <a:pathLst>
              <a:path w="1890395" h="892175">
                <a:moveTo>
                  <a:pt x="1890014" y="0"/>
                </a:moveTo>
                <a:lnTo>
                  <a:pt x="0" y="0"/>
                </a:lnTo>
                <a:lnTo>
                  <a:pt x="0" y="891908"/>
                </a:lnTo>
                <a:lnTo>
                  <a:pt x="1890014" y="891908"/>
                </a:lnTo>
                <a:lnTo>
                  <a:pt x="1890014" y="0"/>
                </a:lnTo>
                <a:close/>
              </a:path>
            </a:pathLst>
          </a:custGeom>
          <a:solidFill>
            <a:srgbClr val="FFDE00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06753" y="4586053"/>
            <a:ext cx="1059180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900" b="1" kern="0" spc="-23" dirty="0">
                <a:solidFill>
                  <a:srgbClr val="231C1C"/>
                </a:solidFill>
                <a:latin typeface="Flama Bold"/>
                <a:cs typeface="Flama Bold"/>
              </a:rPr>
              <a:t>LAHJOITUSSUMMA</a:t>
            </a:r>
            <a:endParaRPr sz="900" kern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77642" y="4652728"/>
            <a:ext cx="917258" cy="4712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3000" b="1" kern="0" spc="-75" dirty="0">
                <a:solidFill>
                  <a:srgbClr val="231C1C"/>
                </a:solidFill>
                <a:latin typeface="Flama Bold"/>
                <a:cs typeface="Flama Bold"/>
              </a:rPr>
              <a:t>135€</a:t>
            </a:r>
            <a:endParaRPr sz="3000" kern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048305" y="2571750"/>
            <a:ext cx="3048476" cy="2571750"/>
            <a:chOff x="4064406" y="3429000"/>
            <a:chExt cx="4064635" cy="3429000"/>
          </a:xfrm>
        </p:grpSpPr>
        <p:sp>
          <p:nvSpPr>
            <p:cNvPr id="27" name="object 27"/>
            <p:cNvSpPr/>
            <p:nvPr/>
          </p:nvSpPr>
          <p:spPr>
            <a:xfrm>
              <a:off x="4064406" y="3429000"/>
              <a:ext cx="4064635" cy="3429000"/>
            </a:xfrm>
            <a:custGeom>
              <a:avLst/>
              <a:gdLst/>
              <a:ahLst/>
              <a:cxnLst/>
              <a:rect l="l" t="t" r="r" b="b"/>
              <a:pathLst>
                <a:path w="4064634" h="3429000">
                  <a:moveTo>
                    <a:pt x="4064393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064393" y="3429000"/>
                  </a:lnTo>
                  <a:lnTo>
                    <a:pt x="4064393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4698339" y="4125899"/>
              <a:ext cx="2935605" cy="1847214"/>
            </a:xfrm>
            <a:custGeom>
              <a:avLst/>
              <a:gdLst/>
              <a:ahLst/>
              <a:cxnLst/>
              <a:rect l="l" t="t" r="r" b="b"/>
              <a:pathLst>
                <a:path w="2935604" h="1847214">
                  <a:moveTo>
                    <a:pt x="2935224" y="0"/>
                  </a:moveTo>
                  <a:lnTo>
                    <a:pt x="0" y="0"/>
                  </a:lnTo>
                  <a:lnTo>
                    <a:pt x="0" y="1847087"/>
                  </a:lnTo>
                  <a:lnTo>
                    <a:pt x="2935224" y="1847087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1D1D1B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96599" y="3966476"/>
              <a:ext cx="3599993" cy="2117521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4177684" y="2682206"/>
            <a:ext cx="789623" cy="3558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2250" b="1" kern="0" spc="-53" dirty="0">
                <a:solidFill>
                  <a:srgbClr val="1D1D1B"/>
                </a:solidFill>
                <a:latin typeface="Flama Bold"/>
                <a:cs typeface="Flama Bold"/>
              </a:rPr>
              <a:t>Peitto</a:t>
            </a:r>
            <a:endParaRPr sz="2250" kern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679099" y="4474579"/>
            <a:ext cx="1417796" cy="669131"/>
          </a:xfrm>
          <a:custGeom>
            <a:avLst/>
            <a:gdLst/>
            <a:ahLst/>
            <a:cxnLst/>
            <a:rect l="l" t="t" r="r" b="b"/>
            <a:pathLst>
              <a:path w="1890395" h="892175">
                <a:moveTo>
                  <a:pt x="1890001" y="0"/>
                </a:moveTo>
                <a:lnTo>
                  <a:pt x="0" y="0"/>
                </a:lnTo>
                <a:lnTo>
                  <a:pt x="0" y="891895"/>
                </a:lnTo>
                <a:lnTo>
                  <a:pt x="1890001" y="891895"/>
                </a:lnTo>
                <a:lnTo>
                  <a:pt x="1890001" y="0"/>
                </a:lnTo>
                <a:close/>
              </a:path>
            </a:pathLst>
          </a:custGeom>
          <a:solidFill>
            <a:srgbClr val="FFDE00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58454" y="4586391"/>
            <a:ext cx="1059180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900" b="1" kern="0" spc="-23" dirty="0">
                <a:solidFill>
                  <a:srgbClr val="231C1C"/>
                </a:solidFill>
                <a:latin typeface="Flama Bold"/>
                <a:cs typeface="Flama Bold"/>
              </a:rPr>
              <a:t>LAHJOITUSSUMMA</a:t>
            </a:r>
            <a:endParaRPr sz="900" kern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020266" y="4653066"/>
            <a:ext cx="735330" cy="4712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3000" b="1" kern="0" spc="-64" dirty="0">
                <a:solidFill>
                  <a:srgbClr val="231C1C"/>
                </a:solidFill>
                <a:latin typeface="Flama Bold"/>
                <a:cs typeface="Flama Bold"/>
              </a:rPr>
              <a:t>20€</a:t>
            </a:r>
            <a:endParaRPr sz="3000" kern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8556" y="4721354"/>
            <a:ext cx="1951673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200" b="1" kern="0" spc="-49" dirty="0">
                <a:solidFill>
                  <a:srgbClr val="231C1C"/>
                </a:solidFill>
                <a:latin typeface="Flama Bold"/>
                <a:cs typeface="Flama Bold"/>
              </a:rPr>
              <a:t>Tuotekuvat</a:t>
            </a:r>
            <a:r>
              <a:rPr sz="1200" b="1" kern="0" spc="-34" dirty="0">
                <a:solidFill>
                  <a:srgbClr val="231C1C"/>
                </a:solidFill>
                <a:latin typeface="Flama Bold"/>
                <a:cs typeface="Flama Bold"/>
              </a:rPr>
              <a:t> </a:t>
            </a:r>
            <a:r>
              <a:rPr sz="1200" b="1" kern="0" spc="-38" dirty="0">
                <a:solidFill>
                  <a:srgbClr val="231C1C"/>
                </a:solidFill>
                <a:latin typeface="Flama Bold"/>
                <a:cs typeface="Flama Bold"/>
              </a:rPr>
              <a:t>ovat</a:t>
            </a:r>
            <a:r>
              <a:rPr sz="1200" b="1" kern="0" spc="-34" dirty="0">
                <a:solidFill>
                  <a:srgbClr val="231C1C"/>
                </a:solidFill>
                <a:latin typeface="Flama Bold"/>
                <a:cs typeface="Flama Bold"/>
              </a:rPr>
              <a:t> </a:t>
            </a:r>
            <a:r>
              <a:rPr sz="1200" b="1" kern="0" spc="-26" dirty="0">
                <a:solidFill>
                  <a:srgbClr val="231C1C"/>
                </a:solidFill>
                <a:latin typeface="Flama Bold"/>
                <a:cs typeface="Flama Bold"/>
              </a:rPr>
              <a:t>viitteellisiä.</a:t>
            </a:r>
            <a:endParaRPr sz="1200" kern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183299" y="1626751"/>
            <a:ext cx="3858578" cy="3381851"/>
            <a:chOff x="4244399" y="2169000"/>
            <a:chExt cx="5144770" cy="4509135"/>
          </a:xfrm>
        </p:grpSpPr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44399" y="2169000"/>
              <a:ext cx="1080000" cy="10800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08799" y="2169000"/>
              <a:ext cx="1080000" cy="10800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44399" y="5597100"/>
              <a:ext cx="1080000" cy="10800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08799" y="5598000"/>
              <a:ext cx="1080000" cy="108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6101715" cy="4573429"/>
            <a:chOff x="-6349" y="0"/>
            <a:chExt cx="8135620" cy="6097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349" y="3065253"/>
              <a:ext cx="4077106" cy="303251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064406" y="0"/>
              <a:ext cx="4064635" cy="3429000"/>
            </a:xfrm>
            <a:custGeom>
              <a:avLst/>
              <a:gdLst/>
              <a:ahLst/>
              <a:cxnLst/>
              <a:rect l="l" t="t" r="r" b="b"/>
              <a:pathLst>
                <a:path w="4064634" h="3429000">
                  <a:moveTo>
                    <a:pt x="4064393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064393" y="3429000"/>
                  </a:lnTo>
                  <a:lnTo>
                    <a:pt x="4064393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4406" y="0"/>
              <a:ext cx="4064393" cy="253709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8039" y="308558"/>
            <a:ext cx="2275027" cy="1644681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9049" marR="3810" indent="476" algn="ctr">
              <a:lnSpc>
                <a:spcPts val="4125"/>
              </a:lnSpc>
              <a:spcBef>
                <a:spcPts val="525"/>
              </a:spcBef>
            </a:pPr>
            <a:r>
              <a:rPr spc="-15" dirty="0">
                <a:solidFill>
                  <a:srgbClr val="FFFFFF"/>
                </a:solidFill>
              </a:rPr>
              <a:t>Uusi </a:t>
            </a:r>
            <a:r>
              <a:rPr spc="-45" dirty="0"/>
              <a:t>opistotyö </a:t>
            </a:r>
            <a:r>
              <a:rPr spc="-139" dirty="0"/>
              <a:t>Maitoisissa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10157" y="110456"/>
            <a:ext cx="1524953" cy="3558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2250" b="1" kern="0" spc="-64" dirty="0">
                <a:solidFill>
                  <a:srgbClr val="1D1D1B"/>
                </a:solidFill>
                <a:latin typeface="Flama Bold"/>
                <a:cs typeface="Flama Bold"/>
              </a:rPr>
              <a:t>Siivoussetti</a:t>
            </a:r>
            <a:endParaRPr sz="2250" kern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79099" y="1902829"/>
            <a:ext cx="1417796" cy="669131"/>
          </a:xfrm>
          <a:custGeom>
            <a:avLst/>
            <a:gdLst/>
            <a:ahLst/>
            <a:cxnLst/>
            <a:rect l="l" t="t" r="r" b="b"/>
            <a:pathLst>
              <a:path w="1890395" h="892175">
                <a:moveTo>
                  <a:pt x="1890001" y="0"/>
                </a:moveTo>
                <a:lnTo>
                  <a:pt x="0" y="0"/>
                </a:lnTo>
                <a:lnTo>
                  <a:pt x="0" y="891895"/>
                </a:lnTo>
                <a:lnTo>
                  <a:pt x="1890001" y="891895"/>
                </a:lnTo>
                <a:lnTo>
                  <a:pt x="1890001" y="0"/>
                </a:lnTo>
                <a:close/>
              </a:path>
            </a:pathLst>
          </a:custGeom>
          <a:solidFill>
            <a:srgbClr val="FFDE00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58454" y="2014641"/>
            <a:ext cx="1059180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900" b="1" kern="0" spc="-23" dirty="0">
                <a:solidFill>
                  <a:srgbClr val="231C1C"/>
                </a:solidFill>
                <a:latin typeface="Flama Bold"/>
                <a:cs typeface="Flama Bold"/>
              </a:rPr>
              <a:t>LAHJOITUSSUMMA</a:t>
            </a:r>
            <a:endParaRPr sz="900" kern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36992" y="2081316"/>
            <a:ext cx="701993" cy="4712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3000" b="1" kern="0" spc="-64" dirty="0">
                <a:solidFill>
                  <a:srgbClr val="231C1C"/>
                </a:solidFill>
                <a:latin typeface="Flama Bold"/>
                <a:cs typeface="Flama Bold"/>
              </a:rPr>
              <a:t>15€</a:t>
            </a:r>
            <a:endParaRPr sz="3000" kern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096600" y="0"/>
            <a:ext cx="3048476" cy="2571750"/>
            <a:chOff x="8128799" y="0"/>
            <a:chExt cx="4064635" cy="3429000"/>
          </a:xfrm>
        </p:grpSpPr>
        <p:sp>
          <p:nvSpPr>
            <p:cNvPr id="12" name="object 12"/>
            <p:cNvSpPr/>
            <p:nvPr/>
          </p:nvSpPr>
          <p:spPr>
            <a:xfrm>
              <a:off x="8128799" y="0"/>
              <a:ext cx="4064635" cy="3429000"/>
            </a:xfrm>
            <a:custGeom>
              <a:avLst/>
              <a:gdLst/>
              <a:ahLst/>
              <a:cxnLst/>
              <a:rect l="l" t="t" r="r" b="b"/>
              <a:pathLst>
                <a:path w="4064634" h="3429000">
                  <a:moveTo>
                    <a:pt x="4064406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064406" y="3429000"/>
                  </a:lnTo>
                  <a:lnTo>
                    <a:pt x="4064406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20999" y="0"/>
              <a:ext cx="2879999" cy="287999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198014" y="110456"/>
            <a:ext cx="2845594" cy="3558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2250" b="1" kern="0" spc="-79" dirty="0">
                <a:solidFill>
                  <a:srgbClr val="1D1D1B"/>
                </a:solidFill>
                <a:latin typeface="Flama Bold"/>
                <a:cs typeface="Flama Bold"/>
              </a:rPr>
              <a:t>Minikeittiö</a:t>
            </a:r>
            <a:r>
              <a:rPr sz="2250" b="1" kern="0" spc="-64" dirty="0">
                <a:solidFill>
                  <a:srgbClr val="1D1D1B"/>
                </a:solidFill>
                <a:latin typeface="Flama Bold"/>
                <a:cs typeface="Flama Bold"/>
              </a:rPr>
              <a:t> </a:t>
            </a:r>
            <a:r>
              <a:rPr sz="2250" b="1" kern="0" spc="-60" dirty="0">
                <a:solidFill>
                  <a:srgbClr val="1D1D1B"/>
                </a:solidFill>
                <a:latin typeface="Flama Bold"/>
                <a:cs typeface="Flama Bold"/>
              </a:rPr>
              <a:t>soluaulaan</a:t>
            </a:r>
            <a:endParaRPr sz="2250" kern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727395" y="1902829"/>
            <a:ext cx="1417796" cy="669131"/>
          </a:xfrm>
          <a:custGeom>
            <a:avLst/>
            <a:gdLst/>
            <a:ahLst/>
            <a:cxnLst/>
            <a:rect l="l" t="t" r="r" b="b"/>
            <a:pathLst>
              <a:path w="1890395" h="892175">
                <a:moveTo>
                  <a:pt x="1890014" y="0"/>
                </a:moveTo>
                <a:lnTo>
                  <a:pt x="0" y="0"/>
                </a:lnTo>
                <a:lnTo>
                  <a:pt x="0" y="891895"/>
                </a:lnTo>
                <a:lnTo>
                  <a:pt x="1890014" y="891895"/>
                </a:lnTo>
                <a:lnTo>
                  <a:pt x="1890014" y="0"/>
                </a:lnTo>
                <a:close/>
              </a:path>
            </a:pathLst>
          </a:custGeom>
          <a:solidFill>
            <a:srgbClr val="FFDE00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16278" y="2014641"/>
            <a:ext cx="1049655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defTabSz="685800">
              <a:spcBef>
                <a:spcPts val="75"/>
              </a:spcBef>
            </a:pPr>
            <a:r>
              <a:rPr sz="900" b="1" kern="0" spc="-23" dirty="0">
                <a:solidFill>
                  <a:srgbClr val="231C1C"/>
                </a:solidFill>
                <a:latin typeface="Flama Bold"/>
                <a:cs typeface="Flama Bold"/>
              </a:rPr>
              <a:t>LAHJOITUSSUMMA</a:t>
            </a:r>
            <a:endParaRPr sz="900" kern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69879" y="2081316"/>
            <a:ext cx="1132523" cy="4712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defTabSz="685800">
              <a:spcBef>
                <a:spcPts val="75"/>
              </a:spcBef>
            </a:pPr>
            <a:r>
              <a:rPr sz="3000" b="1" kern="0" spc="-90" dirty="0">
                <a:solidFill>
                  <a:srgbClr val="231C1C"/>
                </a:solidFill>
                <a:latin typeface="Flama Bold"/>
                <a:cs typeface="Flama Bold"/>
              </a:rPr>
              <a:t>1500€</a:t>
            </a:r>
            <a:endParaRPr sz="3000" kern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096600" y="2571750"/>
            <a:ext cx="3048476" cy="2571750"/>
          </a:xfrm>
          <a:custGeom>
            <a:avLst/>
            <a:gdLst/>
            <a:ahLst/>
            <a:cxnLst/>
            <a:rect l="l" t="t" r="r" b="b"/>
            <a:pathLst>
              <a:path w="4064634" h="3429000">
                <a:moveTo>
                  <a:pt x="4064406" y="0"/>
                </a:moveTo>
                <a:lnTo>
                  <a:pt x="0" y="0"/>
                </a:lnTo>
                <a:lnTo>
                  <a:pt x="0" y="3428555"/>
                </a:lnTo>
                <a:lnTo>
                  <a:pt x="4064406" y="3428555"/>
                </a:lnTo>
                <a:lnTo>
                  <a:pt x="4064406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22657" y="2682206"/>
            <a:ext cx="796290" cy="3558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2250" b="1" kern="0" spc="-79" dirty="0">
                <a:solidFill>
                  <a:srgbClr val="1D1D1B"/>
                </a:solidFill>
                <a:latin typeface="Flama Bold"/>
                <a:cs typeface="Flama Bold"/>
              </a:rPr>
              <a:t>Tyyny</a:t>
            </a:r>
            <a:endParaRPr sz="2250" kern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727395" y="4474236"/>
            <a:ext cx="1417796" cy="669131"/>
          </a:xfrm>
          <a:custGeom>
            <a:avLst/>
            <a:gdLst/>
            <a:ahLst/>
            <a:cxnLst/>
            <a:rect l="l" t="t" r="r" b="b"/>
            <a:pathLst>
              <a:path w="1890395" h="892175">
                <a:moveTo>
                  <a:pt x="1890014" y="0"/>
                </a:moveTo>
                <a:lnTo>
                  <a:pt x="0" y="0"/>
                </a:lnTo>
                <a:lnTo>
                  <a:pt x="0" y="891908"/>
                </a:lnTo>
                <a:lnTo>
                  <a:pt x="1890014" y="891908"/>
                </a:lnTo>
                <a:lnTo>
                  <a:pt x="1890014" y="0"/>
                </a:lnTo>
                <a:close/>
              </a:path>
            </a:pathLst>
          </a:custGeom>
          <a:solidFill>
            <a:srgbClr val="FFDE00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06753" y="4586053"/>
            <a:ext cx="1059180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900" b="1" kern="0" spc="-23" dirty="0">
                <a:solidFill>
                  <a:srgbClr val="231C1C"/>
                </a:solidFill>
                <a:latin typeface="Flama Bold"/>
                <a:cs typeface="Flama Bold"/>
              </a:rPr>
              <a:t>LAHJOITUSSUMMA</a:t>
            </a:r>
            <a:endParaRPr sz="900" kern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78847" y="4652728"/>
            <a:ext cx="505301" cy="4712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3000" b="1" kern="0" spc="-75" dirty="0">
                <a:solidFill>
                  <a:srgbClr val="231C1C"/>
                </a:solidFill>
                <a:latin typeface="Flama Bold"/>
                <a:cs typeface="Flama Bold"/>
              </a:rPr>
              <a:t>5€</a:t>
            </a:r>
            <a:endParaRPr sz="3000" kern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048305" y="2571750"/>
            <a:ext cx="3048476" cy="2571750"/>
            <a:chOff x="4064406" y="3429000"/>
            <a:chExt cx="4064635" cy="3429000"/>
          </a:xfrm>
        </p:grpSpPr>
        <p:sp>
          <p:nvSpPr>
            <p:cNvPr id="24" name="object 24"/>
            <p:cNvSpPr/>
            <p:nvPr/>
          </p:nvSpPr>
          <p:spPr>
            <a:xfrm>
              <a:off x="4064406" y="3429000"/>
              <a:ext cx="4064635" cy="3429000"/>
            </a:xfrm>
            <a:custGeom>
              <a:avLst/>
              <a:gdLst/>
              <a:ahLst/>
              <a:cxnLst/>
              <a:rect l="l" t="t" r="r" b="b"/>
              <a:pathLst>
                <a:path w="4064634" h="3429000">
                  <a:moveTo>
                    <a:pt x="4064393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064393" y="3429000"/>
                  </a:lnTo>
                  <a:lnTo>
                    <a:pt x="4064393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4407" y="3429000"/>
              <a:ext cx="3344392" cy="335700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3487330" y="2682206"/>
            <a:ext cx="636746" cy="3558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2250" b="1" kern="0" spc="-113" dirty="0">
                <a:solidFill>
                  <a:srgbClr val="1D1D1B"/>
                </a:solidFill>
                <a:latin typeface="Flama Bold"/>
                <a:cs typeface="Flama Bold"/>
              </a:rPr>
              <a:t>Tuoli</a:t>
            </a:r>
            <a:endParaRPr sz="2250" kern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79099" y="4474579"/>
            <a:ext cx="1417796" cy="669131"/>
          </a:xfrm>
          <a:custGeom>
            <a:avLst/>
            <a:gdLst/>
            <a:ahLst/>
            <a:cxnLst/>
            <a:rect l="l" t="t" r="r" b="b"/>
            <a:pathLst>
              <a:path w="1890395" h="892175">
                <a:moveTo>
                  <a:pt x="1890001" y="0"/>
                </a:moveTo>
                <a:lnTo>
                  <a:pt x="0" y="0"/>
                </a:lnTo>
                <a:lnTo>
                  <a:pt x="0" y="891895"/>
                </a:lnTo>
                <a:lnTo>
                  <a:pt x="1890001" y="891895"/>
                </a:lnTo>
                <a:lnTo>
                  <a:pt x="1890001" y="0"/>
                </a:lnTo>
                <a:close/>
              </a:path>
            </a:pathLst>
          </a:custGeom>
          <a:solidFill>
            <a:srgbClr val="FFDE00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58454" y="4586391"/>
            <a:ext cx="1059180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900" b="1" kern="0" spc="-23" dirty="0">
                <a:solidFill>
                  <a:srgbClr val="231C1C"/>
                </a:solidFill>
                <a:latin typeface="Flama Bold"/>
                <a:cs typeface="Flama Bold"/>
              </a:rPr>
              <a:t>LAHJOITUSSUMMA</a:t>
            </a:r>
            <a:endParaRPr sz="900" kern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22916" y="4653066"/>
            <a:ext cx="720566" cy="4712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3000" b="1" kern="0" spc="-83" dirty="0">
                <a:solidFill>
                  <a:srgbClr val="231C1C"/>
                </a:solidFill>
                <a:latin typeface="Flama Bold"/>
                <a:cs typeface="Flama Bold"/>
              </a:rPr>
              <a:t>79€</a:t>
            </a:r>
            <a:endParaRPr sz="3000" kern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8556" y="4721354"/>
            <a:ext cx="1951673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200" b="1" kern="0" spc="-49" dirty="0">
                <a:solidFill>
                  <a:srgbClr val="231C1C"/>
                </a:solidFill>
                <a:latin typeface="Flama Bold"/>
                <a:cs typeface="Flama Bold"/>
              </a:rPr>
              <a:t>Tuotekuvat</a:t>
            </a:r>
            <a:r>
              <a:rPr sz="1200" b="1" kern="0" spc="-34" dirty="0">
                <a:solidFill>
                  <a:srgbClr val="231C1C"/>
                </a:solidFill>
                <a:latin typeface="Flama Bold"/>
                <a:cs typeface="Flama Bold"/>
              </a:rPr>
              <a:t> </a:t>
            </a:r>
            <a:r>
              <a:rPr sz="1200" b="1" kern="0" spc="-38" dirty="0">
                <a:solidFill>
                  <a:srgbClr val="231C1C"/>
                </a:solidFill>
                <a:latin typeface="Flama Bold"/>
                <a:cs typeface="Flama Bold"/>
              </a:rPr>
              <a:t>ovat</a:t>
            </a:r>
            <a:r>
              <a:rPr sz="1200" b="1" kern="0" spc="-34" dirty="0">
                <a:solidFill>
                  <a:srgbClr val="231C1C"/>
                </a:solidFill>
                <a:latin typeface="Flama Bold"/>
                <a:cs typeface="Flama Bold"/>
              </a:rPr>
              <a:t> </a:t>
            </a:r>
            <a:r>
              <a:rPr sz="1200" b="1" kern="0" spc="-26" dirty="0">
                <a:solidFill>
                  <a:srgbClr val="231C1C"/>
                </a:solidFill>
                <a:latin typeface="Flama Bold"/>
                <a:cs typeface="Flama Bold"/>
              </a:rPr>
              <a:t>viitteellisiä.</a:t>
            </a:r>
            <a:endParaRPr sz="1200" kern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183299" y="1626075"/>
            <a:ext cx="5429250" cy="3382804"/>
            <a:chOff x="4244399" y="2168099"/>
            <a:chExt cx="7239000" cy="4510405"/>
          </a:xfrm>
        </p:grpSpPr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82138" y="4041000"/>
              <a:ext cx="2600871" cy="179999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44399" y="2168099"/>
              <a:ext cx="1080000" cy="10800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08799" y="2168099"/>
              <a:ext cx="1080000" cy="108000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44399" y="5597100"/>
              <a:ext cx="1080000" cy="10800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08799" y="5598000"/>
              <a:ext cx="1080000" cy="108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763" y="2565473"/>
            <a:ext cx="3057830" cy="200368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975452" y="3914994"/>
            <a:ext cx="459105" cy="202883"/>
          </a:xfrm>
          <a:custGeom>
            <a:avLst/>
            <a:gdLst/>
            <a:ahLst/>
            <a:cxnLst/>
            <a:rect l="l" t="t" r="r" b="b"/>
            <a:pathLst>
              <a:path w="612140" h="270510">
                <a:moveTo>
                  <a:pt x="612000" y="0"/>
                </a:moveTo>
                <a:lnTo>
                  <a:pt x="0" y="0"/>
                </a:lnTo>
                <a:lnTo>
                  <a:pt x="0" y="270001"/>
                </a:lnTo>
                <a:lnTo>
                  <a:pt x="612000" y="270001"/>
                </a:lnTo>
                <a:lnTo>
                  <a:pt x="612000" y="0"/>
                </a:lnTo>
                <a:close/>
              </a:path>
            </a:pathLst>
          </a:custGeom>
          <a:solidFill>
            <a:srgbClr val="FFDE00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7385" y="411410"/>
            <a:ext cx="2413159" cy="1644681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9049" marR="3810" indent="476" algn="ctr" defTabSz="685800">
              <a:lnSpc>
                <a:spcPts val="4125"/>
              </a:lnSpc>
              <a:spcBef>
                <a:spcPts val="525"/>
              </a:spcBef>
            </a:pPr>
            <a:r>
              <a:rPr sz="3750" b="1" kern="0" spc="-15" dirty="0">
                <a:solidFill>
                  <a:srgbClr val="FFFFFF"/>
                </a:solidFill>
                <a:latin typeface="Flama Bold"/>
                <a:cs typeface="Flama Bold"/>
              </a:rPr>
              <a:t>Uusi </a:t>
            </a:r>
            <a:r>
              <a:rPr sz="3750" b="1" kern="0" spc="-45" dirty="0">
                <a:solidFill>
                  <a:srgbClr val="231C1C"/>
                </a:solidFill>
                <a:latin typeface="Flama Bold"/>
                <a:cs typeface="Flama Bold"/>
              </a:rPr>
              <a:t>opistotyö </a:t>
            </a:r>
            <a:r>
              <a:rPr sz="3750" b="1" kern="0" spc="-139" dirty="0">
                <a:solidFill>
                  <a:srgbClr val="231C1C"/>
                </a:solidFill>
                <a:latin typeface="Flama Bold"/>
                <a:cs typeface="Flama Bold"/>
              </a:rPr>
              <a:t>Maitoisissa</a:t>
            </a:r>
            <a:endParaRPr sz="3750" kern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6600" y="4721354"/>
            <a:ext cx="1995488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200" b="1" kern="0" spc="-45" dirty="0">
                <a:solidFill>
                  <a:srgbClr val="231C1C"/>
                </a:solidFill>
                <a:latin typeface="Flama Bold"/>
                <a:cs typeface="Flama Bold"/>
              </a:rPr>
              <a:t>Rahankeräyslupa</a:t>
            </a:r>
            <a:r>
              <a:rPr sz="1200" b="1" kern="0" spc="19" dirty="0">
                <a:solidFill>
                  <a:srgbClr val="231C1C"/>
                </a:solidFill>
                <a:latin typeface="Flama Bold"/>
                <a:cs typeface="Flama Bold"/>
              </a:rPr>
              <a:t> </a:t>
            </a:r>
            <a:r>
              <a:rPr sz="1200" b="1" kern="0" spc="-15" dirty="0">
                <a:solidFill>
                  <a:srgbClr val="231C1C"/>
                </a:solidFill>
                <a:latin typeface="Flama Bold"/>
                <a:cs typeface="Flama Bold"/>
              </a:rPr>
              <a:t>RA/2021/2</a:t>
            </a:r>
            <a:endParaRPr sz="1200" kern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78775" y="416173"/>
            <a:ext cx="4654391" cy="93615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9525" marR="8096">
              <a:lnSpc>
                <a:spcPts val="3450"/>
              </a:lnSpc>
              <a:spcBef>
                <a:spcPts val="300"/>
              </a:spcBef>
            </a:pPr>
            <a:r>
              <a:rPr sz="3000" spc="-98" dirty="0"/>
              <a:t>Lahjoita</a:t>
            </a:r>
            <a:r>
              <a:rPr sz="3000" spc="-143" dirty="0"/>
              <a:t> </a:t>
            </a:r>
            <a:r>
              <a:rPr sz="3000" spc="-79" dirty="0"/>
              <a:t>yksi</a:t>
            </a:r>
            <a:r>
              <a:rPr sz="3000" spc="-143" dirty="0"/>
              <a:t> </a:t>
            </a:r>
            <a:r>
              <a:rPr sz="3000" spc="-68" dirty="0"/>
              <a:t>tai</a:t>
            </a:r>
            <a:r>
              <a:rPr sz="3000" spc="-143" dirty="0"/>
              <a:t> </a:t>
            </a:r>
            <a:r>
              <a:rPr sz="3000" spc="-8" dirty="0"/>
              <a:t>useampi </a:t>
            </a:r>
            <a:r>
              <a:rPr sz="3000" spc="-86" dirty="0"/>
              <a:t>tuote</a:t>
            </a:r>
            <a:r>
              <a:rPr sz="3000" spc="-139" dirty="0"/>
              <a:t> </a:t>
            </a:r>
            <a:r>
              <a:rPr sz="3000" spc="-68" dirty="0"/>
              <a:t>tai</a:t>
            </a:r>
            <a:r>
              <a:rPr sz="3000" spc="-139" dirty="0"/>
              <a:t> </a:t>
            </a:r>
            <a:r>
              <a:rPr sz="3000" spc="-109" dirty="0">
                <a:solidFill>
                  <a:srgbClr val="FFDE00"/>
                </a:solidFill>
              </a:rPr>
              <a:t>haluamasi</a:t>
            </a:r>
            <a:r>
              <a:rPr sz="3000" spc="-139" dirty="0">
                <a:solidFill>
                  <a:srgbClr val="FFDE00"/>
                </a:solidFill>
              </a:rPr>
              <a:t> </a:t>
            </a:r>
            <a:r>
              <a:rPr sz="3000" spc="-101" dirty="0">
                <a:solidFill>
                  <a:srgbClr val="FFDE00"/>
                </a:solidFill>
              </a:rPr>
              <a:t>summa</a:t>
            </a:r>
            <a:endParaRPr sz="3000"/>
          </a:p>
        </p:txBody>
      </p:sp>
      <p:sp>
        <p:nvSpPr>
          <p:cNvPr id="7" name="object 7"/>
          <p:cNvSpPr txBox="1"/>
          <p:nvPr/>
        </p:nvSpPr>
        <p:spPr>
          <a:xfrm>
            <a:off x="3578774" y="1578224"/>
            <a:ext cx="4604385" cy="86626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975" indent="-171450" defTabSz="685800">
              <a:spcBef>
                <a:spcPts val="75"/>
              </a:spcBef>
              <a:buFontTx/>
              <a:buChar char="•"/>
              <a:tabLst>
                <a:tab pos="180975" algn="l"/>
              </a:tabLst>
            </a:pPr>
            <a:r>
              <a:rPr kern="0" spc="-68" dirty="0">
                <a:solidFill>
                  <a:srgbClr val="231C1C"/>
                </a:solidFill>
                <a:latin typeface="Flama Bold Italic"/>
                <a:cs typeface="Flama Bold Italic"/>
              </a:rPr>
              <a:t>Skannaa</a:t>
            </a:r>
            <a:r>
              <a:rPr kern="0" spc="-75" dirty="0">
                <a:solidFill>
                  <a:srgbClr val="231C1C"/>
                </a:solidFill>
                <a:latin typeface="Flama Bold Italic"/>
                <a:cs typeface="Flama Bold Italic"/>
              </a:rPr>
              <a:t> QR-</a:t>
            </a:r>
            <a:r>
              <a:rPr kern="0" spc="-60" dirty="0">
                <a:solidFill>
                  <a:srgbClr val="231C1C"/>
                </a:solidFill>
                <a:latin typeface="Flama Bold Italic"/>
                <a:cs typeface="Flama Bold Italic"/>
              </a:rPr>
              <a:t>koodi</a:t>
            </a:r>
            <a:r>
              <a:rPr kern="0" spc="-75" dirty="0">
                <a:solidFill>
                  <a:srgbClr val="231C1C"/>
                </a:solidFill>
                <a:latin typeface="Flama Bold Italic"/>
                <a:cs typeface="Flama Bold Italic"/>
              </a:rPr>
              <a:t> </a:t>
            </a:r>
            <a:r>
              <a:rPr kern="0" spc="-49" dirty="0">
                <a:solidFill>
                  <a:srgbClr val="231C1C"/>
                </a:solidFill>
                <a:latin typeface="Flama Bold Italic"/>
                <a:cs typeface="Flama Bold Italic"/>
              </a:rPr>
              <a:t>ja</a:t>
            </a:r>
            <a:r>
              <a:rPr kern="0" spc="-75" dirty="0">
                <a:solidFill>
                  <a:srgbClr val="231C1C"/>
                </a:solidFill>
                <a:latin typeface="Flama Bold Italic"/>
                <a:cs typeface="Flama Bold Italic"/>
              </a:rPr>
              <a:t> </a:t>
            </a:r>
            <a:r>
              <a:rPr kern="0" spc="-53" dirty="0">
                <a:solidFill>
                  <a:srgbClr val="231C1C"/>
                </a:solidFill>
                <a:latin typeface="Flama Bold Italic"/>
                <a:cs typeface="Flama Bold Italic"/>
              </a:rPr>
              <a:t>päätä</a:t>
            </a:r>
            <a:r>
              <a:rPr kern="0" spc="-75" dirty="0">
                <a:solidFill>
                  <a:srgbClr val="231C1C"/>
                </a:solidFill>
                <a:latin typeface="Flama Bold Italic"/>
                <a:cs typeface="Flama Bold Italic"/>
              </a:rPr>
              <a:t> </a:t>
            </a:r>
            <a:r>
              <a:rPr kern="0" spc="-38" dirty="0">
                <a:solidFill>
                  <a:srgbClr val="231C1C"/>
                </a:solidFill>
                <a:latin typeface="Flama Bold Italic"/>
                <a:cs typeface="Flama Bold Italic"/>
              </a:rPr>
              <a:t>itse</a:t>
            </a:r>
            <a:r>
              <a:rPr kern="0" spc="-75" dirty="0">
                <a:solidFill>
                  <a:srgbClr val="231C1C"/>
                </a:solidFill>
                <a:latin typeface="Flama Bold Italic"/>
                <a:cs typeface="Flama Bold Italic"/>
              </a:rPr>
              <a:t> </a:t>
            </a:r>
            <a:r>
              <a:rPr kern="0" spc="-8" dirty="0">
                <a:solidFill>
                  <a:srgbClr val="231C1C"/>
                </a:solidFill>
                <a:latin typeface="Flama Bold Italic"/>
                <a:cs typeface="Flama Bold Italic"/>
              </a:rPr>
              <a:t>lahjoitussumma:</a:t>
            </a:r>
            <a:endParaRPr kern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  <a:p>
            <a:pPr defTabSz="685800">
              <a:spcBef>
                <a:spcPts val="180"/>
              </a:spcBef>
              <a:buClr>
                <a:srgbClr val="231C1C"/>
              </a:buClr>
              <a:buFont typeface="Flama"/>
              <a:buChar char="•"/>
            </a:pPr>
            <a:endParaRPr kern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  <a:p>
            <a:pPr marL="2439353" lvl="1" indent="-171450" defTabSz="685800">
              <a:buFontTx/>
              <a:buChar char="•"/>
              <a:tabLst>
                <a:tab pos="2439353" algn="l"/>
              </a:tabLst>
            </a:pPr>
            <a:r>
              <a:rPr kern="0" spc="-75" dirty="0">
                <a:solidFill>
                  <a:srgbClr val="231C1C"/>
                </a:solidFill>
                <a:latin typeface="Flama Bold Italic"/>
                <a:cs typeface="Flama Bold Italic"/>
              </a:rPr>
              <a:t>MobilePay-</a:t>
            </a:r>
            <a:r>
              <a:rPr kern="0" spc="-53" dirty="0">
                <a:solidFill>
                  <a:srgbClr val="231C1C"/>
                </a:solidFill>
                <a:latin typeface="Flama Bold Italic"/>
                <a:cs typeface="Flama Bold Italic"/>
              </a:rPr>
              <a:t>lyhytnumero</a:t>
            </a:r>
            <a:endParaRPr kern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8793" y="2435474"/>
            <a:ext cx="144541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kern="0" spc="-60" dirty="0">
                <a:solidFill>
                  <a:srgbClr val="231C1C"/>
                </a:solidFill>
                <a:latin typeface="Flama Bold Italic"/>
                <a:cs typeface="Flama Bold Italic"/>
              </a:rPr>
              <a:t>lahjoittamiseen:</a:t>
            </a:r>
            <a:endParaRPr kern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74953" y="2453030"/>
            <a:ext cx="675323" cy="269304"/>
          </a:xfrm>
          <a:prstGeom prst="rect">
            <a:avLst/>
          </a:prstGeom>
          <a:solidFill>
            <a:srgbClr val="FFDE00"/>
          </a:solidFill>
        </p:spPr>
        <p:txBody>
          <a:bodyPr vert="horz" wrap="square" lIns="0" tIns="0" rIns="0" bIns="0" rtlCol="0">
            <a:spAutoFit/>
          </a:bodyPr>
          <a:lstStyle/>
          <a:p>
            <a:pPr marL="12383" defTabSz="685800">
              <a:lnSpc>
                <a:spcPts val="2096"/>
              </a:lnSpc>
            </a:pPr>
            <a:r>
              <a:rPr b="1" kern="0" spc="-53" dirty="0">
                <a:solidFill>
                  <a:srgbClr val="231C1C"/>
                </a:solidFill>
                <a:latin typeface="Flama Bold"/>
                <a:cs typeface="Flama Bold"/>
              </a:rPr>
              <a:t>22208</a:t>
            </a:r>
            <a:endParaRPr kern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37343" y="2816551"/>
            <a:ext cx="2788920" cy="133305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975" indent="-171450" defTabSz="685800">
              <a:spcBef>
                <a:spcPts val="75"/>
              </a:spcBef>
              <a:buFontTx/>
              <a:buChar char="•"/>
              <a:tabLst>
                <a:tab pos="180975" algn="l"/>
              </a:tabLst>
            </a:pPr>
            <a:r>
              <a:rPr kern="0" spc="-34" dirty="0">
                <a:solidFill>
                  <a:srgbClr val="231C1C"/>
                </a:solidFill>
                <a:latin typeface="Flama Bold Italic"/>
                <a:cs typeface="Flama Bold Italic"/>
              </a:rPr>
              <a:t>Lahjoitustilinumero:</a:t>
            </a:r>
            <a:endParaRPr kern="0" dirty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  <a:p>
            <a:pPr marL="180975" defTabSz="685800">
              <a:spcBef>
                <a:spcPts val="90"/>
              </a:spcBef>
            </a:pPr>
            <a:r>
              <a:rPr b="1" kern="0" spc="-49" dirty="0">
                <a:solidFill>
                  <a:srgbClr val="231C1C"/>
                </a:solidFill>
                <a:latin typeface="Flama Bold"/>
                <a:cs typeface="Flama Bold"/>
              </a:rPr>
              <a:t>FI93</a:t>
            </a:r>
            <a:r>
              <a:rPr b="1" kern="0" spc="-79" dirty="0">
                <a:solidFill>
                  <a:srgbClr val="231C1C"/>
                </a:solidFill>
                <a:latin typeface="Flama Bold"/>
                <a:cs typeface="Flama Bold"/>
              </a:rPr>
              <a:t> </a:t>
            </a:r>
            <a:r>
              <a:rPr b="1" kern="0" spc="-98" dirty="0">
                <a:solidFill>
                  <a:srgbClr val="231C1C"/>
                </a:solidFill>
                <a:latin typeface="Flama Bold"/>
                <a:cs typeface="Flama Bold"/>
              </a:rPr>
              <a:t>5741</a:t>
            </a:r>
            <a:r>
              <a:rPr b="1" kern="0" spc="-79" dirty="0">
                <a:solidFill>
                  <a:srgbClr val="231C1C"/>
                </a:solidFill>
                <a:latin typeface="Flama Bold"/>
                <a:cs typeface="Flama Bold"/>
              </a:rPr>
              <a:t> </a:t>
            </a:r>
            <a:r>
              <a:rPr b="1" kern="0" spc="-45" dirty="0">
                <a:solidFill>
                  <a:srgbClr val="231C1C"/>
                </a:solidFill>
                <a:latin typeface="Flama Bold"/>
                <a:cs typeface="Flama Bold"/>
              </a:rPr>
              <a:t>4060</a:t>
            </a:r>
            <a:r>
              <a:rPr b="1" kern="0" spc="-79" dirty="0">
                <a:solidFill>
                  <a:srgbClr val="231C1C"/>
                </a:solidFill>
                <a:latin typeface="Flama Bold"/>
                <a:cs typeface="Flama Bold"/>
              </a:rPr>
              <a:t> </a:t>
            </a:r>
            <a:r>
              <a:rPr b="1" kern="0" spc="-45" dirty="0">
                <a:solidFill>
                  <a:srgbClr val="231C1C"/>
                </a:solidFill>
                <a:latin typeface="Flama Bold"/>
                <a:cs typeface="Flama Bold"/>
              </a:rPr>
              <a:t>9044</a:t>
            </a:r>
            <a:r>
              <a:rPr b="1" kern="0" spc="-79" dirty="0">
                <a:solidFill>
                  <a:srgbClr val="231C1C"/>
                </a:solidFill>
                <a:latin typeface="Flama Bold"/>
                <a:cs typeface="Flama Bold"/>
              </a:rPr>
              <a:t> </a:t>
            </a:r>
            <a:r>
              <a:rPr b="1" kern="0" spc="-19" dirty="0">
                <a:solidFill>
                  <a:srgbClr val="231C1C"/>
                </a:solidFill>
                <a:latin typeface="Flama Bold"/>
                <a:cs typeface="Flama Bold"/>
              </a:rPr>
              <a:t>92</a:t>
            </a:r>
            <a:endParaRPr kern="0" dirty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  <a:p>
            <a:pPr marL="180499" marR="3810" defTabSz="685800">
              <a:lnSpc>
                <a:spcPts val="1950"/>
              </a:lnSpc>
              <a:spcBef>
                <a:spcPts val="30"/>
              </a:spcBef>
            </a:pPr>
            <a:r>
              <a:rPr sz="1500" kern="0" spc="-53" dirty="0">
                <a:solidFill>
                  <a:srgbClr val="231C1C"/>
                </a:solidFill>
                <a:latin typeface="Flama Bold Italic"/>
                <a:cs typeface="Flama Bold Italic"/>
              </a:rPr>
              <a:t>Saaja:</a:t>
            </a:r>
            <a:r>
              <a:rPr sz="1500" kern="0" spc="-60" dirty="0">
                <a:solidFill>
                  <a:srgbClr val="231C1C"/>
                </a:solidFill>
                <a:latin typeface="Flama Bold Italic"/>
                <a:cs typeface="Flama Bold Italic"/>
              </a:rPr>
              <a:t> </a:t>
            </a:r>
            <a:r>
              <a:rPr sz="1500" kern="0" spc="-53" dirty="0">
                <a:solidFill>
                  <a:srgbClr val="231C1C"/>
                </a:solidFill>
                <a:latin typeface="Flama Bold Italic"/>
                <a:cs typeface="Flama Bold Italic"/>
              </a:rPr>
              <a:t>Suomen</a:t>
            </a:r>
            <a:r>
              <a:rPr sz="1500" kern="0" spc="-60" dirty="0">
                <a:solidFill>
                  <a:srgbClr val="231C1C"/>
                </a:solidFill>
                <a:latin typeface="Flama Bold Italic"/>
                <a:cs typeface="Flama Bold Italic"/>
              </a:rPr>
              <a:t> </a:t>
            </a:r>
            <a:r>
              <a:rPr sz="1500" kern="0" spc="-49" dirty="0">
                <a:solidFill>
                  <a:srgbClr val="231C1C"/>
                </a:solidFill>
                <a:latin typeface="Flama Bold Italic"/>
                <a:cs typeface="Flama Bold Italic"/>
              </a:rPr>
              <a:t>Rauhanyhdistysten </a:t>
            </a:r>
            <a:r>
              <a:rPr sz="1500" kern="0" spc="-53" dirty="0">
                <a:solidFill>
                  <a:srgbClr val="231C1C"/>
                </a:solidFill>
                <a:latin typeface="Flama Bold Italic"/>
                <a:cs typeface="Flama Bold Italic"/>
              </a:rPr>
              <a:t>Keskusyhdistys</a:t>
            </a:r>
            <a:r>
              <a:rPr sz="1500" kern="0" spc="-8" dirty="0">
                <a:solidFill>
                  <a:srgbClr val="231C1C"/>
                </a:solidFill>
                <a:latin typeface="Flama Bold Italic"/>
                <a:cs typeface="Flama Bold Italic"/>
              </a:rPr>
              <a:t> </a:t>
            </a:r>
            <a:r>
              <a:rPr sz="1500" kern="0" spc="-26" dirty="0">
                <a:solidFill>
                  <a:srgbClr val="231C1C"/>
                </a:solidFill>
                <a:latin typeface="Flama Bold Italic"/>
                <a:cs typeface="Flama Bold Italic"/>
              </a:rPr>
              <a:t>ry</a:t>
            </a:r>
            <a:endParaRPr sz="1500" kern="0" dirty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  <a:p>
            <a:pPr marL="180499" defTabSz="685800">
              <a:spcBef>
                <a:spcPts val="60"/>
              </a:spcBef>
            </a:pPr>
            <a:r>
              <a:rPr sz="1500" kern="0" spc="-56" dirty="0">
                <a:solidFill>
                  <a:srgbClr val="231C1C"/>
                </a:solidFill>
                <a:latin typeface="Flama Bold Italic"/>
                <a:cs typeface="Flama Bold Italic"/>
              </a:rPr>
              <a:t>Viitenumero:</a:t>
            </a:r>
            <a:r>
              <a:rPr sz="1500" kern="0" spc="-15" dirty="0">
                <a:solidFill>
                  <a:srgbClr val="231C1C"/>
                </a:solidFill>
                <a:latin typeface="Flama Bold Italic"/>
                <a:cs typeface="Flama Bold Italic"/>
              </a:rPr>
              <a:t> </a:t>
            </a:r>
            <a:r>
              <a:rPr sz="1500" b="1" kern="0" spc="-15" dirty="0">
                <a:solidFill>
                  <a:srgbClr val="231C1C"/>
                </a:solidFill>
                <a:latin typeface="Flama Bold"/>
                <a:cs typeface="Flama Bold"/>
              </a:rPr>
              <a:t>2011</a:t>
            </a:r>
            <a:endParaRPr sz="1500" kern="0" dirty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78774" y="4416674"/>
            <a:ext cx="1123474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975" indent="-171450" defTabSz="685800">
              <a:spcBef>
                <a:spcPts val="75"/>
              </a:spcBef>
              <a:buFontTx/>
              <a:buChar char="•"/>
              <a:tabLst>
                <a:tab pos="180975" algn="l"/>
              </a:tabLst>
            </a:pPr>
            <a:r>
              <a:rPr kern="0" spc="-53" dirty="0">
                <a:solidFill>
                  <a:srgbClr val="231C1C"/>
                </a:solidFill>
                <a:latin typeface="Flama Bold Italic"/>
                <a:cs typeface="Flama Bold Italic"/>
              </a:rPr>
              <a:t>Lisätiedot:</a:t>
            </a:r>
            <a:endParaRPr kern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07446" y="4441507"/>
            <a:ext cx="3915251" cy="256480"/>
          </a:xfrm>
          <a:prstGeom prst="rect">
            <a:avLst/>
          </a:prstGeom>
          <a:solidFill>
            <a:srgbClr val="FFDE00"/>
          </a:solidFill>
        </p:spPr>
        <p:txBody>
          <a:bodyPr vert="horz" wrap="square" lIns="0" tIns="0" rIns="0" bIns="0" rtlCol="0">
            <a:spAutoFit/>
          </a:bodyPr>
          <a:lstStyle/>
          <a:p>
            <a:pPr marL="28099" defTabSz="685800">
              <a:lnSpc>
                <a:spcPts val="2040"/>
              </a:lnSpc>
            </a:pPr>
            <a:r>
              <a:rPr kern="0" spc="-68" dirty="0">
                <a:solidFill>
                  <a:srgbClr val="231C1C"/>
                </a:solidFill>
                <a:latin typeface="Flama Bold Italic"/>
                <a:cs typeface="Flama Bold Italic"/>
              </a:rPr>
              <a:t>https://srk.fi/fi/</a:t>
            </a:r>
            <a:r>
              <a:rPr kern="0" spc="-68" dirty="0" err="1">
                <a:solidFill>
                  <a:srgbClr val="231C1C"/>
                </a:solidFill>
                <a:latin typeface="Flama Bold Italic"/>
                <a:cs typeface="Flama Bold Italic"/>
              </a:rPr>
              <a:t>tu</a:t>
            </a:r>
            <a:r>
              <a:rPr lang="fi-FI" kern="0" spc="-68" dirty="0">
                <a:solidFill>
                  <a:srgbClr val="231C1C"/>
                </a:solidFill>
                <a:latin typeface="Flama Bold Italic"/>
                <a:cs typeface="Flama Bold Italic"/>
              </a:rPr>
              <a:t>e-toimintaa/tue-</a:t>
            </a:r>
            <a:r>
              <a:rPr lang="fi-FI" kern="0" spc="-68" dirty="0" err="1">
                <a:solidFill>
                  <a:srgbClr val="231C1C"/>
                </a:solidFill>
                <a:latin typeface="Flama Bold Italic"/>
                <a:cs typeface="Flama Bold Italic"/>
              </a:rPr>
              <a:t>leirityota</a:t>
            </a:r>
            <a:r>
              <a:rPr lang="fi-FI" kern="0" spc="-68" dirty="0">
                <a:solidFill>
                  <a:srgbClr val="231C1C"/>
                </a:solidFill>
                <a:latin typeface="Flama Bold Italic"/>
                <a:cs typeface="Flama Bold Italic"/>
              </a:rPr>
              <a:t>/</a:t>
            </a:r>
            <a:endParaRPr kern="0" dirty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558472" y="2157174"/>
            <a:ext cx="1947863" cy="1947863"/>
            <a:chOff x="4744630" y="2876232"/>
            <a:chExt cx="2597150" cy="2597150"/>
          </a:xfrm>
        </p:grpSpPr>
        <p:sp>
          <p:nvSpPr>
            <p:cNvPr id="14" name="object 14"/>
            <p:cNvSpPr/>
            <p:nvPr/>
          </p:nvSpPr>
          <p:spPr>
            <a:xfrm>
              <a:off x="4744630" y="2876232"/>
              <a:ext cx="2597150" cy="2597150"/>
            </a:xfrm>
            <a:custGeom>
              <a:avLst/>
              <a:gdLst/>
              <a:ahLst/>
              <a:cxnLst/>
              <a:rect l="l" t="t" r="r" b="b"/>
              <a:pathLst>
                <a:path w="2597150" h="2597150">
                  <a:moveTo>
                    <a:pt x="2596895" y="0"/>
                  </a:moveTo>
                  <a:lnTo>
                    <a:pt x="0" y="0"/>
                  </a:lnTo>
                  <a:lnTo>
                    <a:pt x="0" y="2596896"/>
                  </a:lnTo>
                  <a:lnTo>
                    <a:pt x="2596895" y="2596896"/>
                  </a:lnTo>
                  <a:lnTo>
                    <a:pt x="2596895" y="0"/>
                  </a:lnTo>
                  <a:close/>
                </a:path>
              </a:pathLst>
            </a:custGeom>
            <a:solidFill>
              <a:srgbClr val="1D1D1B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4399" y="2880000"/>
              <a:ext cx="2520000" cy="2520000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8235072" y="269998"/>
            <a:ext cx="675323" cy="429578"/>
            <a:chOff x="10980096" y="359998"/>
            <a:chExt cx="900430" cy="572770"/>
          </a:xfrm>
        </p:grpSpPr>
        <p:sp>
          <p:nvSpPr>
            <p:cNvPr id="17" name="object 17"/>
            <p:cNvSpPr/>
            <p:nvPr/>
          </p:nvSpPr>
          <p:spPr>
            <a:xfrm>
              <a:off x="10980090" y="360006"/>
              <a:ext cx="900430" cy="572770"/>
            </a:xfrm>
            <a:custGeom>
              <a:avLst/>
              <a:gdLst/>
              <a:ahLst/>
              <a:cxnLst/>
              <a:rect l="l" t="t" r="r" b="b"/>
              <a:pathLst>
                <a:path w="900429" h="572769">
                  <a:moveTo>
                    <a:pt x="306273" y="551230"/>
                  </a:moveTo>
                  <a:lnTo>
                    <a:pt x="304380" y="536295"/>
                  </a:lnTo>
                  <a:lnTo>
                    <a:pt x="174396" y="115265"/>
                  </a:lnTo>
                  <a:lnTo>
                    <a:pt x="165823" y="100558"/>
                  </a:lnTo>
                  <a:lnTo>
                    <a:pt x="154266" y="95034"/>
                  </a:lnTo>
                  <a:lnTo>
                    <a:pt x="142544" y="99631"/>
                  </a:lnTo>
                  <a:lnTo>
                    <a:pt x="133515" y="115265"/>
                  </a:lnTo>
                  <a:lnTo>
                    <a:pt x="1892" y="536295"/>
                  </a:lnTo>
                  <a:lnTo>
                    <a:pt x="0" y="551230"/>
                  </a:lnTo>
                  <a:lnTo>
                    <a:pt x="3937" y="562559"/>
                  </a:lnTo>
                  <a:lnTo>
                    <a:pt x="13385" y="569760"/>
                  </a:lnTo>
                  <a:lnTo>
                    <a:pt x="28054" y="572274"/>
                  </a:lnTo>
                  <a:lnTo>
                    <a:pt x="278218" y="572274"/>
                  </a:lnTo>
                  <a:lnTo>
                    <a:pt x="292887" y="569760"/>
                  </a:lnTo>
                  <a:lnTo>
                    <a:pt x="302336" y="562559"/>
                  </a:lnTo>
                  <a:lnTo>
                    <a:pt x="306273" y="551230"/>
                  </a:lnTo>
                  <a:close/>
                </a:path>
                <a:path w="900429" h="572769">
                  <a:moveTo>
                    <a:pt x="469226" y="122758"/>
                  </a:moveTo>
                  <a:lnTo>
                    <a:pt x="439280" y="26162"/>
                  </a:lnTo>
                  <a:lnTo>
                    <a:pt x="403301" y="0"/>
                  </a:lnTo>
                  <a:lnTo>
                    <a:pt x="203009" y="0"/>
                  </a:lnTo>
                  <a:lnTo>
                    <a:pt x="188341" y="2514"/>
                  </a:lnTo>
                  <a:lnTo>
                    <a:pt x="178892" y="9715"/>
                  </a:lnTo>
                  <a:lnTo>
                    <a:pt x="174955" y="21043"/>
                  </a:lnTo>
                  <a:lnTo>
                    <a:pt x="176847" y="35966"/>
                  </a:lnTo>
                  <a:lnTo>
                    <a:pt x="203923" y="123558"/>
                  </a:lnTo>
                  <a:lnTo>
                    <a:pt x="205676" y="122999"/>
                  </a:lnTo>
                  <a:lnTo>
                    <a:pt x="206641" y="122999"/>
                  </a:lnTo>
                  <a:lnTo>
                    <a:pt x="469226" y="122758"/>
                  </a:lnTo>
                  <a:close/>
                </a:path>
                <a:path w="900429" h="572769">
                  <a:moveTo>
                    <a:pt x="550113" y="389039"/>
                  </a:moveTo>
                  <a:lnTo>
                    <a:pt x="548005" y="376872"/>
                  </a:lnTo>
                  <a:lnTo>
                    <a:pt x="476262" y="145465"/>
                  </a:lnTo>
                  <a:lnTo>
                    <a:pt x="210756" y="145707"/>
                  </a:lnTo>
                  <a:lnTo>
                    <a:pt x="336270" y="551827"/>
                  </a:lnTo>
                  <a:lnTo>
                    <a:pt x="344068" y="566547"/>
                  </a:lnTo>
                  <a:lnTo>
                    <a:pt x="354558" y="571461"/>
                  </a:lnTo>
                  <a:lnTo>
                    <a:pt x="366737" y="568388"/>
                  </a:lnTo>
                  <a:lnTo>
                    <a:pt x="535736" y="419392"/>
                  </a:lnTo>
                  <a:lnTo>
                    <a:pt x="550113" y="389039"/>
                  </a:lnTo>
                  <a:close/>
                </a:path>
                <a:path w="900429" h="572769">
                  <a:moveTo>
                    <a:pt x="769937" y="122504"/>
                  </a:moveTo>
                  <a:lnTo>
                    <a:pt x="740130" y="26162"/>
                  </a:lnTo>
                  <a:lnTo>
                    <a:pt x="704164" y="0"/>
                  </a:lnTo>
                  <a:lnTo>
                    <a:pt x="495693" y="0"/>
                  </a:lnTo>
                  <a:lnTo>
                    <a:pt x="481025" y="2514"/>
                  </a:lnTo>
                  <a:lnTo>
                    <a:pt x="471563" y="9702"/>
                  </a:lnTo>
                  <a:lnTo>
                    <a:pt x="467639" y="21043"/>
                  </a:lnTo>
                  <a:lnTo>
                    <a:pt x="469531" y="35966"/>
                  </a:lnTo>
                  <a:lnTo>
                    <a:pt x="496366" y="122745"/>
                  </a:lnTo>
                  <a:lnTo>
                    <a:pt x="769937" y="122504"/>
                  </a:lnTo>
                  <a:close/>
                </a:path>
                <a:path w="900429" h="572769">
                  <a:moveTo>
                    <a:pt x="899807" y="551230"/>
                  </a:moveTo>
                  <a:lnTo>
                    <a:pt x="897915" y="536295"/>
                  </a:lnTo>
                  <a:lnTo>
                    <a:pt x="776693" y="144360"/>
                  </a:lnTo>
                  <a:lnTo>
                    <a:pt x="774026" y="145199"/>
                  </a:lnTo>
                  <a:lnTo>
                    <a:pt x="503389" y="145440"/>
                  </a:lnTo>
                  <a:lnTo>
                    <a:pt x="627303" y="546112"/>
                  </a:lnTo>
                  <a:lnTo>
                    <a:pt x="663270" y="572274"/>
                  </a:lnTo>
                  <a:lnTo>
                    <a:pt x="871753" y="572274"/>
                  </a:lnTo>
                  <a:lnTo>
                    <a:pt x="886409" y="569760"/>
                  </a:lnTo>
                  <a:lnTo>
                    <a:pt x="895870" y="562559"/>
                  </a:lnTo>
                  <a:lnTo>
                    <a:pt x="899807" y="551230"/>
                  </a:lnTo>
                  <a:close/>
                </a:path>
              </a:pathLst>
            </a:custGeom>
            <a:solidFill>
              <a:srgbClr val="FFDE00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1072320" y="608470"/>
              <a:ext cx="118110" cy="323850"/>
            </a:xfrm>
            <a:custGeom>
              <a:avLst/>
              <a:gdLst/>
              <a:ahLst/>
              <a:cxnLst/>
              <a:rect l="l" t="t" r="r" b="b"/>
              <a:pathLst>
                <a:path w="118109" h="323850">
                  <a:moveTo>
                    <a:pt x="5245" y="185420"/>
                  </a:moveTo>
                  <a:lnTo>
                    <a:pt x="3543" y="185420"/>
                  </a:lnTo>
                  <a:lnTo>
                    <a:pt x="927" y="187960"/>
                  </a:lnTo>
                  <a:lnTo>
                    <a:pt x="126" y="189230"/>
                  </a:lnTo>
                  <a:lnTo>
                    <a:pt x="50" y="191770"/>
                  </a:lnTo>
                  <a:lnTo>
                    <a:pt x="1960" y="210820"/>
                  </a:lnTo>
                  <a:lnTo>
                    <a:pt x="9686" y="228600"/>
                  </a:lnTo>
                  <a:lnTo>
                    <a:pt x="22551" y="241300"/>
                  </a:lnTo>
                  <a:lnTo>
                    <a:pt x="39890" y="251460"/>
                  </a:lnTo>
                  <a:lnTo>
                    <a:pt x="48844" y="254000"/>
                  </a:lnTo>
                  <a:lnTo>
                    <a:pt x="53301" y="254000"/>
                  </a:lnTo>
                  <a:lnTo>
                    <a:pt x="53987" y="323850"/>
                  </a:lnTo>
                  <a:lnTo>
                    <a:pt x="65341" y="323850"/>
                  </a:lnTo>
                  <a:lnTo>
                    <a:pt x="64655" y="254000"/>
                  </a:lnTo>
                  <a:lnTo>
                    <a:pt x="76870" y="251460"/>
                  </a:lnTo>
                  <a:lnTo>
                    <a:pt x="88252" y="246380"/>
                  </a:lnTo>
                  <a:lnTo>
                    <a:pt x="93352" y="242570"/>
                  </a:lnTo>
                  <a:lnTo>
                    <a:pt x="64541" y="242570"/>
                  </a:lnTo>
                  <a:lnTo>
                    <a:pt x="64529" y="241300"/>
                  </a:lnTo>
                  <a:lnTo>
                    <a:pt x="49809" y="241300"/>
                  </a:lnTo>
                  <a:lnTo>
                    <a:pt x="46545" y="240030"/>
                  </a:lnTo>
                  <a:lnTo>
                    <a:pt x="43624" y="240030"/>
                  </a:lnTo>
                  <a:lnTo>
                    <a:pt x="32806" y="233680"/>
                  </a:lnTo>
                  <a:lnTo>
                    <a:pt x="22853" y="226060"/>
                  </a:lnTo>
                  <a:lnTo>
                    <a:pt x="15253" y="213360"/>
                  </a:lnTo>
                  <a:lnTo>
                    <a:pt x="11493" y="199390"/>
                  </a:lnTo>
                  <a:lnTo>
                    <a:pt x="45533" y="199390"/>
                  </a:lnTo>
                  <a:lnTo>
                    <a:pt x="37988" y="195580"/>
                  </a:lnTo>
                  <a:lnTo>
                    <a:pt x="31705" y="191770"/>
                  </a:lnTo>
                  <a:lnTo>
                    <a:pt x="28206" y="189230"/>
                  </a:lnTo>
                  <a:lnTo>
                    <a:pt x="25756" y="186690"/>
                  </a:lnTo>
                  <a:lnTo>
                    <a:pt x="10363" y="186690"/>
                  </a:lnTo>
                  <a:lnTo>
                    <a:pt x="5245" y="185420"/>
                  </a:lnTo>
                  <a:close/>
                </a:path>
                <a:path w="118109" h="323850">
                  <a:moveTo>
                    <a:pt x="117716" y="193040"/>
                  </a:moveTo>
                  <a:lnTo>
                    <a:pt x="105282" y="193040"/>
                  </a:lnTo>
                  <a:lnTo>
                    <a:pt x="105917" y="194310"/>
                  </a:lnTo>
                  <a:lnTo>
                    <a:pt x="106337" y="195580"/>
                  </a:lnTo>
                  <a:lnTo>
                    <a:pt x="106552" y="195580"/>
                  </a:lnTo>
                  <a:lnTo>
                    <a:pt x="106641" y="196850"/>
                  </a:lnTo>
                  <a:lnTo>
                    <a:pt x="106679" y="198120"/>
                  </a:lnTo>
                  <a:lnTo>
                    <a:pt x="105825" y="203200"/>
                  </a:lnTo>
                  <a:lnTo>
                    <a:pt x="82137" y="236220"/>
                  </a:lnTo>
                  <a:lnTo>
                    <a:pt x="64541" y="242570"/>
                  </a:lnTo>
                  <a:lnTo>
                    <a:pt x="93352" y="242570"/>
                  </a:lnTo>
                  <a:lnTo>
                    <a:pt x="117127" y="205740"/>
                  </a:lnTo>
                  <a:lnTo>
                    <a:pt x="117738" y="199390"/>
                  </a:lnTo>
                  <a:lnTo>
                    <a:pt x="117860" y="198120"/>
                  </a:lnTo>
                  <a:lnTo>
                    <a:pt x="117919" y="194310"/>
                  </a:lnTo>
                  <a:lnTo>
                    <a:pt x="117716" y="193040"/>
                  </a:lnTo>
                  <a:close/>
                </a:path>
                <a:path w="118109" h="323850">
                  <a:moveTo>
                    <a:pt x="45533" y="199390"/>
                  </a:moveTo>
                  <a:lnTo>
                    <a:pt x="11493" y="199390"/>
                  </a:lnTo>
                  <a:lnTo>
                    <a:pt x="24650" y="201930"/>
                  </a:lnTo>
                  <a:lnTo>
                    <a:pt x="30677" y="205740"/>
                  </a:lnTo>
                  <a:lnTo>
                    <a:pt x="38174" y="209550"/>
                  </a:lnTo>
                  <a:lnTo>
                    <a:pt x="45983" y="213360"/>
                  </a:lnTo>
                  <a:lnTo>
                    <a:pt x="52946" y="217170"/>
                  </a:lnTo>
                  <a:lnTo>
                    <a:pt x="53060" y="228600"/>
                  </a:lnTo>
                  <a:lnTo>
                    <a:pt x="53187" y="241300"/>
                  </a:lnTo>
                  <a:lnTo>
                    <a:pt x="64529" y="241300"/>
                  </a:lnTo>
                  <a:lnTo>
                    <a:pt x="64408" y="228600"/>
                  </a:lnTo>
                  <a:lnTo>
                    <a:pt x="64300" y="217170"/>
                  </a:lnTo>
                  <a:lnTo>
                    <a:pt x="75201" y="212090"/>
                  </a:lnTo>
                  <a:lnTo>
                    <a:pt x="87628" y="204470"/>
                  </a:lnTo>
                  <a:lnTo>
                    <a:pt x="52819" y="204470"/>
                  </a:lnTo>
                  <a:lnTo>
                    <a:pt x="45533" y="199390"/>
                  </a:lnTo>
                  <a:close/>
                </a:path>
                <a:path w="118109" h="323850">
                  <a:moveTo>
                    <a:pt x="42583" y="156210"/>
                  </a:moveTo>
                  <a:lnTo>
                    <a:pt x="16586" y="156210"/>
                  </a:lnTo>
                  <a:lnTo>
                    <a:pt x="19811" y="157480"/>
                  </a:lnTo>
                  <a:lnTo>
                    <a:pt x="25211" y="160020"/>
                  </a:lnTo>
                  <a:lnTo>
                    <a:pt x="33958" y="165100"/>
                  </a:lnTo>
                  <a:lnTo>
                    <a:pt x="43836" y="170180"/>
                  </a:lnTo>
                  <a:lnTo>
                    <a:pt x="52527" y="173990"/>
                  </a:lnTo>
                  <a:lnTo>
                    <a:pt x="52575" y="179070"/>
                  </a:lnTo>
                  <a:lnTo>
                    <a:pt x="52697" y="191770"/>
                  </a:lnTo>
                  <a:lnTo>
                    <a:pt x="52819" y="204470"/>
                  </a:lnTo>
                  <a:lnTo>
                    <a:pt x="64185" y="204470"/>
                  </a:lnTo>
                  <a:lnTo>
                    <a:pt x="64071" y="193040"/>
                  </a:lnTo>
                  <a:lnTo>
                    <a:pt x="63944" y="180340"/>
                  </a:lnTo>
                  <a:lnTo>
                    <a:pt x="63893" y="175260"/>
                  </a:lnTo>
                  <a:lnTo>
                    <a:pt x="68872" y="173990"/>
                  </a:lnTo>
                  <a:lnTo>
                    <a:pt x="74691" y="171450"/>
                  </a:lnTo>
                  <a:lnTo>
                    <a:pt x="81449" y="167640"/>
                  </a:lnTo>
                  <a:lnTo>
                    <a:pt x="87752" y="163830"/>
                  </a:lnTo>
                  <a:lnTo>
                    <a:pt x="63779" y="163830"/>
                  </a:lnTo>
                  <a:lnTo>
                    <a:pt x="63755" y="161290"/>
                  </a:lnTo>
                  <a:lnTo>
                    <a:pt x="52400" y="161290"/>
                  </a:lnTo>
                  <a:lnTo>
                    <a:pt x="44594" y="157480"/>
                  </a:lnTo>
                  <a:lnTo>
                    <a:pt x="42583" y="156210"/>
                  </a:lnTo>
                  <a:close/>
                </a:path>
                <a:path w="118109" h="323850">
                  <a:moveTo>
                    <a:pt x="115000" y="154940"/>
                  </a:moveTo>
                  <a:lnTo>
                    <a:pt x="103479" y="154940"/>
                  </a:lnTo>
                  <a:lnTo>
                    <a:pt x="103187" y="156210"/>
                  </a:lnTo>
                  <a:lnTo>
                    <a:pt x="102654" y="161290"/>
                  </a:lnTo>
                  <a:lnTo>
                    <a:pt x="101670" y="167640"/>
                  </a:lnTo>
                  <a:lnTo>
                    <a:pt x="72779" y="199390"/>
                  </a:lnTo>
                  <a:lnTo>
                    <a:pt x="64185" y="204470"/>
                  </a:lnTo>
                  <a:lnTo>
                    <a:pt x="87628" y="204470"/>
                  </a:lnTo>
                  <a:lnTo>
                    <a:pt x="98338" y="198120"/>
                  </a:lnTo>
                  <a:lnTo>
                    <a:pt x="104089" y="193040"/>
                  </a:lnTo>
                  <a:lnTo>
                    <a:pt x="117716" y="193040"/>
                  </a:lnTo>
                  <a:lnTo>
                    <a:pt x="117233" y="191770"/>
                  </a:lnTo>
                  <a:lnTo>
                    <a:pt x="116052" y="186690"/>
                  </a:lnTo>
                  <a:lnTo>
                    <a:pt x="113410" y="184150"/>
                  </a:lnTo>
                  <a:lnTo>
                    <a:pt x="109893" y="182880"/>
                  </a:lnTo>
                  <a:lnTo>
                    <a:pt x="112013" y="176530"/>
                  </a:lnTo>
                  <a:lnTo>
                    <a:pt x="115000" y="154940"/>
                  </a:lnTo>
                  <a:close/>
                </a:path>
                <a:path w="118109" h="323850">
                  <a:moveTo>
                    <a:pt x="12623" y="58420"/>
                  </a:moveTo>
                  <a:lnTo>
                    <a:pt x="10363" y="58420"/>
                  </a:lnTo>
                  <a:lnTo>
                    <a:pt x="4203" y="62230"/>
                  </a:lnTo>
                  <a:lnTo>
                    <a:pt x="1498" y="67310"/>
                  </a:lnTo>
                  <a:lnTo>
                    <a:pt x="533" y="74930"/>
                  </a:lnTo>
                  <a:lnTo>
                    <a:pt x="507" y="76200"/>
                  </a:lnTo>
                  <a:lnTo>
                    <a:pt x="1464" y="85090"/>
                  </a:lnTo>
                  <a:lnTo>
                    <a:pt x="3221" y="91440"/>
                  </a:lnTo>
                  <a:lnTo>
                    <a:pt x="5637" y="96520"/>
                  </a:lnTo>
                  <a:lnTo>
                    <a:pt x="8445" y="102870"/>
                  </a:lnTo>
                  <a:lnTo>
                    <a:pt x="0" y="116840"/>
                  </a:lnTo>
                  <a:lnTo>
                    <a:pt x="324" y="120650"/>
                  </a:lnTo>
                  <a:lnTo>
                    <a:pt x="432" y="121920"/>
                  </a:lnTo>
                  <a:lnTo>
                    <a:pt x="540" y="123190"/>
                  </a:lnTo>
                  <a:lnTo>
                    <a:pt x="2457" y="130810"/>
                  </a:lnTo>
                  <a:lnTo>
                    <a:pt x="5422" y="137160"/>
                  </a:lnTo>
                  <a:lnTo>
                    <a:pt x="9105" y="144780"/>
                  </a:lnTo>
                  <a:lnTo>
                    <a:pt x="5168" y="144780"/>
                  </a:lnTo>
                  <a:lnTo>
                    <a:pt x="2844" y="147320"/>
                  </a:lnTo>
                  <a:lnTo>
                    <a:pt x="482" y="152400"/>
                  </a:lnTo>
                  <a:lnTo>
                    <a:pt x="0" y="153670"/>
                  </a:lnTo>
                  <a:lnTo>
                    <a:pt x="86" y="161290"/>
                  </a:lnTo>
                  <a:lnTo>
                    <a:pt x="211" y="163830"/>
                  </a:lnTo>
                  <a:lnTo>
                    <a:pt x="2441" y="171450"/>
                  </a:lnTo>
                  <a:lnTo>
                    <a:pt x="5999" y="179070"/>
                  </a:lnTo>
                  <a:lnTo>
                    <a:pt x="10363" y="186690"/>
                  </a:lnTo>
                  <a:lnTo>
                    <a:pt x="25756" y="186690"/>
                  </a:lnTo>
                  <a:lnTo>
                    <a:pt x="22080" y="182880"/>
                  </a:lnTo>
                  <a:lnTo>
                    <a:pt x="16676" y="173990"/>
                  </a:lnTo>
                  <a:lnTo>
                    <a:pt x="12742" y="165100"/>
                  </a:lnTo>
                  <a:lnTo>
                    <a:pt x="11023" y="158750"/>
                  </a:lnTo>
                  <a:lnTo>
                    <a:pt x="11112" y="156210"/>
                  </a:lnTo>
                  <a:lnTo>
                    <a:pt x="42583" y="156210"/>
                  </a:lnTo>
                  <a:lnTo>
                    <a:pt x="36550" y="152400"/>
                  </a:lnTo>
                  <a:lnTo>
                    <a:pt x="11252" y="116840"/>
                  </a:lnTo>
                  <a:lnTo>
                    <a:pt x="11290" y="115570"/>
                  </a:lnTo>
                  <a:lnTo>
                    <a:pt x="11429" y="115570"/>
                  </a:lnTo>
                  <a:lnTo>
                    <a:pt x="11760" y="114300"/>
                  </a:lnTo>
                  <a:lnTo>
                    <a:pt x="11976" y="114300"/>
                  </a:lnTo>
                  <a:lnTo>
                    <a:pt x="14287" y="113030"/>
                  </a:lnTo>
                  <a:lnTo>
                    <a:pt x="38158" y="113030"/>
                  </a:lnTo>
                  <a:lnTo>
                    <a:pt x="34561" y="110490"/>
                  </a:lnTo>
                  <a:lnTo>
                    <a:pt x="27033" y="106680"/>
                  </a:lnTo>
                  <a:lnTo>
                    <a:pt x="22974" y="102870"/>
                  </a:lnTo>
                  <a:lnTo>
                    <a:pt x="19684" y="99060"/>
                  </a:lnTo>
                  <a:lnTo>
                    <a:pt x="16265" y="92710"/>
                  </a:lnTo>
                  <a:lnTo>
                    <a:pt x="13451" y="85090"/>
                  </a:lnTo>
                  <a:lnTo>
                    <a:pt x="11976" y="77470"/>
                  </a:lnTo>
                  <a:lnTo>
                    <a:pt x="12026" y="74930"/>
                  </a:lnTo>
                  <a:lnTo>
                    <a:pt x="12166" y="73660"/>
                  </a:lnTo>
                  <a:lnTo>
                    <a:pt x="12395" y="72390"/>
                  </a:lnTo>
                  <a:lnTo>
                    <a:pt x="39331" y="72390"/>
                  </a:lnTo>
                  <a:lnTo>
                    <a:pt x="34785" y="69850"/>
                  </a:lnTo>
                  <a:lnTo>
                    <a:pt x="29806" y="67310"/>
                  </a:lnTo>
                  <a:lnTo>
                    <a:pt x="16662" y="60960"/>
                  </a:lnTo>
                  <a:lnTo>
                    <a:pt x="12623" y="58420"/>
                  </a:lnTo>
                  <a:close/>
                </a:path>
                <a:path w="118109" h="323850">
                  <a:moveTo>
                    <a:pt x="114830" y="113030"/>
                  </a:moveTo>
                  <a:lnTo>
                    <a:pt x="103200" y="113030"/>
                  </a:lnTo>
                  <a:lnTo>
                    <a:pt x="98844" y="142240"/>
                  </a:lnTo>
                  <a:lnTo>
                    <a:pt x="100660" y="143510"/>
                  </a:lnTo>
                  <a:lnTo>
                    <a:pt x="95732" y="144780"/>
                  </a:lnTo>
                  <a:lnTo>
                    <a:pt x="89928" y="148590"/>
                  </a:lnTo>
                  <a:lnTo>
                    <a:pt x="83451" y="152400"/>
                  </a:lnTo>
                  <a:lnTo>
                    <a:pt x="68821" y="161290"/>
                  </a:lnTo>
                  <a:lnTo>
                    <a:pt x="63779" y="163830"/>
                  </a:lnTo>
                  <a:lnTo>
                    <a:pt x="87752" y="163830"/>
                  </a:lnTo>
                  <a:lnTo>
                    <a:pt x="94056" y="160020"/>
                  </a:lnTo>
                  <a:lnTo>
                    <a:pt x="99250" y="157480"/>
                  </a:lnTo>
                  <a:lnTo>
                    <a:pt x="103479" y="154940"/>
                  </a:lnTo>
                  <a:lnTo>
                    <a:pt x="115000" y="154940"/>
                  </a:lnTo>
                  <a:lnTo>
                    <a:pt x="115176" y="153670"/>
                  </a:lnTo>
                  <a:lnTo>
                    <a:pt x="116217" y="149860"/>
                  </a:lnTo>
                  <a:lnTo>
                    <a:pt x="116192" y="148590"/>
                  </a:lnTo>
                  <a:lnTo>
                    <a:pt x="116852" y="146050"/>
                  </a:lnTo>
                  <a:lnTo>
                    <a:pt x="116014" y="144780"/>
                  </a:lnTo>
                  <a:lnTo>
                    <a:pt x="111696" y="140970"/>
                  </a:lnTo>
                  <a:lnTo>
                    <a:pt x="110629" y="140970"/>
                  </a:lnTo>
                  <a:lnTo>
                    <a:pt x="114830" y="113030"/>
                  </a:lnTo>
                  <a:close/>
                </a:path>
                <a:path w="118109" h="323850">
                  <a:moveTo>
                    <a:pt x="38158" y="113030"/>
                  </a:moveTo>
                  <a:lnTo>
                    <a:pt x="14287" y="113030"/>
                  </a:lnTo>
                  <a:lnTo>
                    <a:pt x="19532" y="115570"/>
                  </a:lnTo>
                  <a:lnTo>
                    <a:pt x="20332" y="115570"/>
                  </a:lnTo>
                  <a:lnTo>
                    <a:pt x="27693" y="120650"/>
                  </a:lnTo>
                  <a:lnTo>
                    <a:pt x="44942" y="130810"/>
                  </a:lnTo>
                  <a:lnTo>
                    <a:pt x="52146" y="134620"/>
                  </a:lnTo>
                  <a:lnTo>
                    <a:pt x="52170" y="137160"/>
                  </a:lnTo>
                  <a:lnTo>
                    <a:pt x="52279" y="148590"/>
                  </a:lnTo>
                  <a:lnTo>
                    <a:pt x="52400" y="161290"/>
                  </a:lnTo>
                  <a:lnTo>
                    <a:pt x="63755" y="161290"/>
                  </a:lnTo>
                  <a:lnTo>
                    <a:pt x="63633" y="148590"/>
                  </a:lnTo>
                  <a:lnTo>
                    <a:pt x="63524" y="137160"/>
                  </a:lnTo>
                  <a:lnTo>
                    <a:pt x="63499" y="134620"/>
                  </a:lnTo>
                  <a:lnTo>
                    <a:pt x="68160" y="133350"/>
                  </a:lnTo>
                  <a:lnTo>
                    <a:pt x="86756" y="121920"/>
                  </a:lnTo>
                  <a:lnTo>
                    <a:pt x="63385" y="121920"/>
                  </a:lnTo>
                  <a:lnTo>
                    <a:pt x="63373" y="120650"/>
                  </a:lnTo>
                  <a:lnTo>
                    <a:pt x="52006" y="120650"/>
                  </a:lnTo>
                  <a:lnTo>
                    <a:pt x="43553" y="116840"/>
                  </a:lnTo>
                  <a:lnTo>
                    <a:pt x="38158" y="113030"/>
                  </a:lnTo>
                  <a:close/>
                </a:path>
                <a:path w="118109" h="323850">
                  <a:moveTo>
                    <a:pt x="116863" y="69850"/>
                  </a:moveTo>
                  <a:lnTo>
                    <a:pt x="105511" y="69850"/>
                  </a:lnTo>
                  <a:lnTo>
                    <a:pt x="105355" y="72390"/>
                  </a:lnTo>
                  <a:lnTo>
                    <a:pt x="105277" y="73660"/>
                  </a:lnTo>
                  <a:lnTo>
                    <a:pt x="105199" y="74930"/>
                  </a:lnTo>
                  <a:lnTo>
                    <a:pt x="105120" y="76200"/>
                  </a:lnTo>
                  <a:lnTo>
                    <a:pt x="105042" y="77470"/>
                  </a:lnTo>
                  <a:lnTo>
                    <a:pt x="104964" y="78740"/>
                  </a:lnTo>
                  <a:lnTo>
                    <a:pt x="103641" y="85090"/>
                  </a:lnTo>
                  <a:lnTo>
                    <a:pt x="101532" y="92710"/>
                  </a:lnTo>
                  <a:lnTo>
                    <a:pt x="98628" y="99060"/>
                  </a:lnTo>
                  <a:lnTo>
                    <a:pt x="98170" y="100330"/>
                  </a:lnTo>
                  <a:lnTo>
                    <a:pt x="98145" y="102870"/>
                  </a:lnTo>
                  <a:lnTo>
                    <a:pt x="92405" y="105410"/>
                  </a:lnTo>
                  <a:lnTo>
                    <a:pt x="85610" y="109220"/>
                  </a:lnTo>
                  <a:lnTo>
                    <a:pt x="67589" y="120650"/>
                  </a:lnTo>
                  <a:lnTo>
                    <a:pt x="63385" y="121920"/>
                  </a:lnTo>
                  <a:lnTo>
                    <a:pt x="86756" y="121920"/>
                  </a:lnTo>
                  <a:lnTo>
                    <a:pt x="97129" y="115570"/>
                  </a:lnTo>
                  <a:lnTo>
                    <a:pt x="103200" y="113030"/>
                  </a:lnTo>
                  <a:lnTo>
                    <a:pt x="114830" y="113030"/>
                  </a:lnTo>
                  <a:lnTo>
                    <a:pt x="115976" y="105410"/>
                  </a:lnTo>
                  <a:lnTo>
                    <a:pt x="115481" y="102870"/>
                  </a:lnTo>
                  <a:lnTo>
                    <a:pt x="113487" y="100330"/>
                  </a:lnTo>
                  <a:lnTo>
                    <a:pt x="110832" y="100330"/>
                  </a:lnTo>
                  <a:lnTo>
                    <a:pt x="113257" y="93980"/>
                  </a:lnTo>
                  <a:lnTo>
                    <a:pt x="115085" y="86360"/>
                  </a:lnTo>
                  <a:lnTo>
                    <a:pt x="116292" y="80010"/>
                  </a:lnTo>
                  <a:lnTo>
                    <a:pt x="116385" y="78740"/>
                  </a:lnTo>
                  <a:lnTo>
                    <a:pt x="116479" y="77470"/>
                  </a:lnTo>
                  <a:lnTo>
                    <a:pt x="116572" y="76200"/>
                  </a:lnTo>
                  <a:lnTo>
                    <a:pt x="116665" y="74930"/>
                  </a:lnTo>
                  <a:lnTo>
                    <a:pt x="116759" y="73660"/>
                  </a:lnTo>
                  <a:lnTo>
                    <a:pt x="116863" y="69850"/>
                  </a:lnTo>
                  <a:close/>
                </a:path>
                <a:path w="118109" h="323850">
                  <a:moveTo>
                    <a:pt x="60274" y="0"/>
                  </a:moveTo>
                  <a:lnTo>
                    <a:pt x="36667" y="31750"/>
                  </a:lnTo>
                  <a:lnTo>
                    <a:pt x="35277" y="50800"/>
                  </a:lnTo>
                  <a:lnTo>
                    <a:pt x="36048" y="58420"/>
                  </a:lnTo>
                  <a:lnTo>
                    <a:pt x="37420" y="66040"/>
                  </a:lnTo>
                  <a:lnTo>
                    <a:pt x="39331" y="72390"/>
                  </a:lnTo>
                  <a:lnTo>
                    <a:pt x="12674" y="72390"/>
                  </a:lnTo>
                  <a:lnTo>
                    <a:pt x="14617" y="73660"/>
                  </a:lnTo>
                  <a:lnTo>
                    <a:pt x="19380" y="76200"/>
                  </a:lnTo>
                  <a:lnTo>
                    <a:pt x="27355" y="80010"/>
                  </a:lnTo>
                  <a:lnTo>
                    <a:pt x="37296" y="85090"/>
                  </a:lnTo>
                  <a:lnTo>
                    <a:pt x="52006" y="120650"/>
                  </a:lnTo>
                  <a:lnTo>
                    <a:pt x="63373" y="120650"/>
                  </a:lnTo>
                  <a:lnTo>
                    <a:pt x="63264" y="109220"/>
                  </a:lnTo>
                  <a:lnTo>
                    <a:pt x="63143" y="96520"/>
                  </a:lnTo>
                  <a:lnTo>
                    <a:pt x="63131" y="95250"/>
                  </a:lnTo>
                  <a:lnTo>
                    <a:pt x="64541" y="95250"/>
                  </a:lnTo>
                  <a:lnTo>
                    <a:pt x="80929" y="85090"/>
                  </a:lnTo>
                  <a:lnTo>
                    <a:pt x="58318" y="85090"/>
                  </a:lnTo>
                  <a:lnTo>
                    <a:pt x="56959" y="83820"/>
                  </a:lnTo>
                  <a:lnTo>
                    <a:pt x="55308" y="82550"/>
                  </a:lnTo>
                  <a:lnTo>
                    <a:pt x="53466" y="81280"/>
                  </a:lnTo>
                  <a:lnTo>
                    <a:pt x="53759" y="80010"/>
                  </a:lnTo>
                  <a:lnTo>
                    <a:pt x="53682" y="77470"/>
                  </a:lnTo>
                  <a:lnTo>
                    <a:pt x="53263" y="76200"/>
                  </a:lnTo>
                  <a:lnTo>
                    <a:pt x="50301" y="68580"/>
                  </a:lnTo>
                  <a:lnTo>
                    <a:pt x="48098" y="60960"/>
                  </a:lnTo>
                  <a:lnTo>
                    <a:pt x="46795" y="52070"/>
                  </a:lnTo>
                  <a:lnTo>
                    <a:pt x="46720" y="49530"/>
                  </a:lnTo>
                  <a:lnTo>
                    <a:pt x="46607" y="45720"/>
                  </a:lnTo>
                  <a:lnTo>
                    <a:pt x="59651" y="13970"/>
                  </a:lnTo>
                  <a:lnTo>
                    <a:pt x="73443" y="13970"/>
                  </a:lnTo>
                  <a:lnTo>
                    <a:pt x="72088" y="11430"/>
                  </a:lnTo>
                  <a:lnTo>
                    <a:pt x="64706" y="2540"/>
                  </a:lnTo>
                  <a:lnTo>
                    <a:pt x="62953" y="1270"/>
                  </a:lnTo>
                  <a:lnTo>
                    <a:pt x="60274" y="0"/>
                  </a:lnTo>
                  <a:close/>
                </a:path>
                <a:path w="118109" h="323850">
                  <a:moveTo>
                    <a:pt x="73443" y="13970"/>
                  </a:moveTo>
                  <a:lnTo>
                    <a:pt x="59651" y="13970"/>
                  </a:lnTo>
                  <a:lnTo>
                    <a:pt x="64867" y="22860"/>
                  </a:lnTo>
                  <a:lnTo>
                    <a:pt x="68551" y="30480"/>
                  </a:lnTo>
                  <a:lnTo>
                    <a:pt x="70706" y="40640"/>
                  </a:lnTo>
                  <a:lnTo>
                    <a:pt x="71335" y="49530"/>
                  </a:lnTo>
                  <a:lnTo>
                    <a:pt x="70587" y="57150"/>
                  </a:lnTo>
                  <a:lnTo>
                    <a:pt x="58318" y="85090"/>
                  </a:lnTo>
                  <a:lnTo>
                    <a:pt x="80929" y="85090"/>
                  </a:lnTo>
                  <a:lnTo>
                    <a:pt x="101414" y="72390"/>
                  </a:lnTo>
                  <a:lnTo>
                    <a:pt x="78600" y="72390"/>
                  </a:lnTo>
                  <a:lnTo>
                    <a:pt x="80546" y="66040"/>
                  </a:lnTo>
                  <a:lnTo>
                    <a:pt x="81845" y="59690"/>
                  </a:lnTo>
                  <a:lnTo>
                    <a:pt x="82272" y="54610"/>
                  </a:lnTo>
                  <a:lnTo>
                    <a:pt x="82379" y="53340"/>
                  </a:lnTo>
                  <a:lnTo>
                    <a:pt x="82461" y="45720"/>
                  </a:lnTo>
                  <a:lnTo>
                    <a:pt x="80965" y="33020"/>
                  </a:lnTo>
                  <a:lnTo>
                    <a:pt x="77508" y="21590"/>
                  </a:lnTo>
                  <a:lnTo>
                    <a:pt x="73443" y="13970"/>
                  </a:lnTo>
                  <a:close/>
                </a:path>
                <a:path w="118109" h="323850">
                  <a:moveTo>
                    <a:pt x="111671" y="53340"/>
                  </a:moveTo>
                  <a:lnTo>
                    <a:pt x="109562" y="53340"/>
                  </a:lnTo>
                  <a:lnTo>
                    <a:pt x="78600" y="72390"/>
                  </a:lnTo>
                  <a:lnTo>
                    <a:pt x="101414" y="72390"/>
                  </a:lnTo>
                  <a:lnTo>
                    <a:pt x="105511" y="69850"/>
                  </a:lnTo>
                  <a:lnTo>
                    <a:pt x="116863" y="69850"/>
                  </a:lnTo>
                  <a:lnTo>
                    <a:pt x="116784" y="62230"/>
                  </a:lnTo>
                  <a:lnTo>
                    <a:pt x="116677" y="60960"/>
                  </a:lnTo>
                  <a:lnTo>
                    <a:pt x="116570" y="59690"/>
                  </a:lnTo>
                  <a:lnTo>
                    <a:pt x="116464" y="58420"/>
                  </a:lnTo>
                  <a:lnTo>
                    <a:pt x="116357" y="57150"/>
                  </a:lnTo>
                  <a:lnTo>
                    <a:pt x="115188" y="54610"/>
                  </a:lnTo>
                  <a:lnTo>
                    <a:pt x="111671" y="533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2BE076C4-4151-E99F-A774-55AF107D7BCE}"/>
              </a:ext>
            </a:extLst>
          </p:cNvPr>
          <p:cNvSpPr txBox="1"/>
          <p:nvPr/>
        </p:nvSpPr>
        <p:spPr>
          <a:xfrm>
            <a:off x="747996" y="378901"/>
            <a:ext cx="5686698" cy="493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Lyhytkurssit 1/2</a:t>
            </a:r>
          </a:p>
          <a:p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b="1" dirty="0">
                <a:latin typeface="Helvetica" pitchFamily="2" charset="0"/>
                <a:cs typeface="Arial" panose="020B0604020202020204" pitchFamily="34" charset="0"/>
              </a:rPr>
              <a:t>14. - 16.2.2025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i-FI" sz="1200" dirty="0">
                <a:latin typeface="Helvetica" pitchFamily="2" charset="0"/>
                <a:cs typeface="Arial" panose="020B0604020202020204" pitchFamily="34" charset="0"/>
              </a:rPr>
              <a:t>Viestintäkurssi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i-FI" sz="1200" dirty="0"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i-FI" sz="1200" b="1" dirty="0">
                <a:latin typeface="Helvetica" pitchFamily="2" charset="0"/>
                <a:cs typeface="Arial" panose="020B0604020202020204" pitchFamily="34" charset="0"/>
              </a:rPr>
              <a:t>21. - 23.2.2025	</a:t>
            </a:r>
          </a:p>
          <a:p>
            <a:pPr marL="557213" lvl="1" indent="-214313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i-FI" sz="1200" dirty="0">
                <a:latin typeface="Helvetica" pitchFamily="2" charset="0"/>
                <a:cs typeface="Arial" panose="020B0604020202020204" pitchFamily="34" charset="0"/>
              </a:rPr>
              <a:t>Opistovuoden 2019-2020 kurssi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i-FI" sz="1200" dirty="0">
                <a:latin typeface="Helvetica" pitchFamily="2" charset="0"/>
                <a:cs typeface="Arial" panose="020B0604020202020204" pitchFamily="34" charset="0"/>
              </a:rPr>
              <a:t>Opistovuoden 1994-1995 kurssi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i-FI" sz="1200" b="1" dirty="0">
                <a:latin typeface="Helvetica" pitchFamily="2" charset="0"/>
                <a:cs typeface="Arial" panose="020B0604020202020204" pitchFamily="34" charset="0"/>
              </a:rPr>
              <a:t>Matka luovuuteesi, voimaannuttava kuvataidekurssi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i-FI" sz="1200" dirty="0">
                <a:latin typeface="Helvetica" pitchFamily="2" charset="0"/>
                <a:cs typeface="Arial" panose="020B0604020202020204" pitchFamily="34" charset="0"/>
              </a:rPr>
              <a:t>Järjestyksenvalvojan peruskurssi (40 h)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i-FI" sz="1200" b="1" dirty="0"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i-FI" sz="1200" b="1" dirty="0">
                <a:latin typeface="Helvetica" pitchFamily="2" charset="0"/>
                <a:cs typeface="Arial" panose="020B0604020202020204" pitchFamily="34" charset="0"/>
              </a:rPr>
              <a:t>28.2. - 2.3.2025</a:t>
            </a:r>
            <a:endParaRPr lang="fi-FI" sz="1200" dirty="0">
              <a:latin typeface="Helvetica" pitchFamily="2" charset="0"/>
              <a:cs typeface="Arial" panose="020B0604020202020204" pitchFamily="34" charset="0"/>
            </a:endParaRPr>
          </a:p>
          <a:p>
            <a:pPr marL="557213" lvl="1" indent="-214313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i-FI" sz="1200" dirty="0">
                <a:latin typeface="Helvetica" pitchFamily="2" charset="0"/>
                <a:cs typeface="Arial" panose="020B0604020202020204" pitchFamily="34" charset="0"/>
              </a:rPr>
              <a:t>Opistovuoden 2010-2011 kurssi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i-FI" sz="1200" b="1" dirty="0">
                <a:latin typeface="Helvetica" pitchFamily="2" charset="0"/>
                <a:cs typeface="Arial" panose="020B0604020202020204" pitchFamily="34" charset="0"/>
              </a:rPr>
              <a:t>Laulunystävien kurssit 1 ja 2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i-FI" sz="1200" dirty="0">
                <a:latin typeface="Helvetica" pitchFamily="2" charset="0"/>
                <a:cs typeface="Arial" panose="020B0604020202020204" pitchFamily="34" charset="0"/>
              </a:rPr>
              <a:t>Murkkukurssin jatkokurssi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i-FI" sz="1200" b="1" dirty="0">
                <a:latin typeface="Helvetica" pitchFamily="2" charset="0"/>
                <a:cs typeface="Arial" panose="020B0604020202020204" pitchFamily="34" charset="0"/>
              </a:rPr>
              <a:t>Raamattutiedon kurssi Heprealaiskirjeen teemoista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fi-FI" sz="1200" dirty="0">
              <a:latin typeface="Helvetica" pitchFamily="2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i-FI" sz="1200" b="1" kern="100" dirty="0"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14. - 16.3.2025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i-FI" sz="1200" b="1" kern="100" dirty="0"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Pilliurkujen huollon ABC -kurssi kanttoreille </a:t>
            </a:r>
          </a:p>
          <a:p>
            <a:pPr marL="557213" lvl="1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200" kern="100" dirty="0" err="1"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SRK:n</a:t>
            </a:r>
            <a:r>
              <a:rPr lang="fi-FI" sz="1200" kern="100" dirty="0"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 Perhe- ja diakoniatyön kurssi </a:t>
            </a:r>
            <a:br>
              <a:rPr lang="fi-FI" sz="1200" kern="100" dirty="0"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i-FI" sz="1200" kern="100" dirty="0"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Lapsi- ja nuorisotyön kurssi sekä lähetystyön kursseja</a:t>
            </a:r>
          </a:p>
          <a:p>
            <a:pPr lvl="1"/>
            <a:endParaRPr lang="fi-FI" sz="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7213" lvl="1" indent="-214313">
              <a:buFont typeface="Wingdings" panose="05000000000000000000" pitchFamily="2" charset="2"/>
              <a:buChar char="Ø"/>
            </a:pPr>
            <a:endParaRPr lang="fi-FI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7EEEE1A-B323-D344-C7C9-BE6ABAB3DE20}"/>
              </a:ext>
            </a:extLst>
          </p:cNvPr>
          <p:cNvSpPr txBox="1"/>
          <p:nvPr/>
        </p:nvSpPr>
        <p:spPr>
          <a:xfrm>
            <a:off x="6231369" y="864607"/>
            <a:ext cx="166215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350" b="1" dirty="0">
                <a:solidFill>
                  <a:srgbClr val="000000"/>
                </a:solidFill>
                <a:latin typeface="Helvetica" pitchFamily="2" charset="0"/>
              </a:rPr>
              <a:t>Kevään 2025 kurssitarjonnassa sekä uusia että perinteisiä kursseja</a:t>
            </a:r>
          </a:p>
        </p:txBody>
      </p:sp>
      <p:pic>
        <p:nvPicPr>
          <p:cNvPr id="11" name="Kuva 10" descr="Kuva, joka sisältää kohteen teksti, keltainen, Fontti, graafinen suunnittelu&#10;&#10;Kuvaus luotu automaattisesti">
            <a:extLst>
              <a:ext uri="{FF2B5EF4-FFF2-40B4-BE49-F238E27FC236}">
                <a16:creationId xmlns:a16="http://schemas.microsoft.com/office/drawing/2014/main" id="{FC223B63-BF56-76BA-374B-F4E19C2AE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201" y="1903997"/>
            <a:ext cx="1453799" cy="3239503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B72BECC7-2072-963E-F906-A0C929952D19}"/>
              </a:ext>
            </a:extLst>
          </p:cNvPr>
          <p:cNvSpPr/>
          <p:nvPr/>
        </p:nvSpPr>
        <p:spPr>
          <a:xfrm>
            <a:off x="5970582" y="378901"/>
            <a:ext cx="2183732" cy="189474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2460615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3B147-4824-8DBA-1C6F-820D4A826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D95610E9-C3D2-09DC-A15F-480FBFE56CC5}"/>
              </a:ext>
            </a:extLst>
          </p:cNvPr>
          <p:cNvSpPr txBox="1"/>
          <p:nvPr/>
        </p:nvSpPr>
        <p:spPr>
          <a:xfrm>
            <a:off x="691727" y="194611"/>
            <a:ext cx="6898886" cy="520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Lyhytkurssit 2/2</a:t>
            </a:r>
          </a:p>
          <a:p>
            <a:endParaRPr lang="fi-FI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fi-FI" sz="1100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i-FI" sz="1200" b="1" kern="100" dirty="0"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28.-30.3.2025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i-FI" sz="1200" dirty="0">
                <a:latin typeface="Helvetica" pitchFamily="2" charset="0"/>
                <a:cs typeface="Arial" panose="020B0604020202020204" pitchFamily="34" charset="0"/>
              </a:rPr>
              <a:t>Opistovuoden 1996-1997 kurssi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i-FI" sz="1200" dirty="0">
                <a:latin typeface="Helvetica" pitchFamily="2" charset="0"/>
                <a:cs typeface="Arial" panose="020B0604020202020204" pitchFamily="34" charset="0"/>
              </a:rPr>
              <a:t>Alueellinen yhteistyöseminaari SRK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fi-FI" sz="1200" b="1" kern="100" dirty="0">
              <a:latin typeface="Helvetica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i-FI" sz="1200" b="1" kern="100" dirty="0"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4. - 6.4.2025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i-FI" sz="1200" dirty="0">
                <a:latin typeface="Helvetica" pitchFamily="2" charset="0"/>
                <a:cs typeface="Arial" panose="020B0604020202020204" pitchFamily="34" charset="0"/>
              </a:rPr>
              <a:t>Viestintäkurssi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i-FI" sz="1200" dirty="0"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i-FI" sz="1200" b="1" kern="100" dirty="0"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2. - 4.5.2025 </a:t>
            </a:r>
            <a:r>
              <a:rPr lang="fi-FI" sz="1200" b="1" dirty="0">
                <a:latin typeface="Helvetica" pitchFamily="2" charset="0"/>
                <a:cs typeface="Arial" panose="020B0604020202020204" pitchFamily="34" charset="0"/>
              </a:rPr>
              <a:t>	</a:t>
            </a:r>
          </a:p>
          <a:p>
            <a:pPr marL="557213" lvl="1" indent="-214313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i-FI" sz="1200" b="1" dirty="0">
                <a:latin typeface="Helvetica" pitchFamily="2" charset="0"/>
                <a:cs typeface="Arial" panose="020B0604020202020204" pitchFamily="34" charset="0"/>
              </a:rPr>
              <a:t>Pilliurkujen huollon ABC -kurssi rauhanyhdistysten vastuuhenkilöille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i-FI" sz="1200" b="1" dirty="0">
                <a:latin typeface="Helvetica" pitchFamily="2" charset="0"/>
                <a:cs typeface="Arial" panose="020B0604020202020204" pitchFamily="34" charset="0"/>
              </a:rPr>
              <a:t>Raamattutiedon kurssi Danielin kirjan teemoista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i-FI" sz="1200" dirty="0">
                <a:latin typeface="Helvetica" pitchFamily="2" charset="0"/>
                <a:cs typeface="Arial" panose="020B0604020202020204" pitchFamily="34" charset="0"/>
              </a:rPr>
              <a:t>Lentopallokurssi – Malisen kutsukurssi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i-FI" sz="1200" b="1" dirty="0"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i-FI" sz="1200" b="1" dirty="0">
                <a:latin typeface="Helvetica" pitchFamily="2" charset="0"/>
                <a:cs typeface="Arial" panose="020B0604020202020204" pitchFamily="34" charset="0"/>
              </a:rPr>
              <a:t>16.-18.5.2025</a:t>
            </a:r>
            <a:endParaRPr lang="fi-FI" sz="1200" dirty="0">
              <a:latin typeface="Helvetica" pitchFamily="2" charset="0"/>
              <a:cs typeface="Arial" panose="020B0604020202020204" pitchFamily="34" charset="0"/>
            </a:endParaRPr>
          </a:p>
          <a:p>
            <a:pPr marL="557213" lvl="1" indent="-214313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i-FI" sz="1200" dirty="0">
                <a:latin typeface="Helvetica" pitchFamily="2" charset="0"/>
                <a:cs typeface="Arial" panose="020B0604020202020204" pitchFamily="34" charset="0"/>
              </a:rPr>
              <a:t>Elämäntaidon kurssi - </a:t>
            </a:r>
            <a:r>
              <a:rPr lang="fi-FI" sz="1200" dirty="0" err="1">
                <a:latin typeface="Helvetica" pitchFamily="2" charset="0"/>
                <a:cs typeface="Arial" panose="020B0604020202020204" pitchFamily="34" charset="0"/>
              </a:rPr>
              <a:t>Hilliahon</a:t>
            </a:r>
            <a:r>
              <a:rPr lang="fi-FI" sz="1200" dirty="0">
                <a:latin typeface="Helvetica" pitchFamily="2" charset="0"/>
                <a:cs typeface="Arial" panose="020B0604020202020204" pitchFamily="34" charset="0"/>
              </a:rPr>
              <a:t> suku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i-FI" sz="1200" dirty="0">
                <a:latin typeface="Helvetica" pitchFamily="2" charset="0"/>
                <a:cs typeface="Arial" panose="020B0604020202020204" pitchFamily="34" charset="0"/>
              </a:rPr>
              <a:t>Kielileirin kokoontuminen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fi-FI" sz="1200" b="1" dirty="0"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i-FI" sz="1200" b="1" dirty="0">
                <a:latin typeface="Helvetica" pitchFamily="2" charset="0"/>
                <a:cs typeface="Arial" panose="020B0604020202020204" pitchFamily="34" charset="0"/>
              </a:rPr>
              <a:t>23. - 25.5.2025</a:t>
            </a:r>
          </a:p>
          <a:p>
            <a:pPr marL="557213" lvl="1" indent="-214313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fi-FI" sz="1200" b="1" dirty="0">
                <a:latin typeface="Helvetica" pitchFamily="2" charset="0"/>
                <a:cs typeface="Arial" panose="020B0604020202020204" pitchFamily="34" charset="0"/>
              </a:rPr>
              <a:t>Matka luovuuteesi, voimaannuttava kuvataidekurssi, jatkokurss</a:t>
            </a:r>
            <a:r>
              <a:rPr lang="fi-FI" sz="1200" dirty="0">
                <a:latin typeface="Helvetica" pitchFamily="2" charset="0"/>
                <a:cs typeface="Arial" panose="020B0604020202020204" pitchFamily="34" charset="0"/>
              </a:rPr>
              <a:t>i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i-FI" sz="1200" dirty="0">
                <a:latin typeface="Helvetica" pitchFamily="2" charset="0"/>
                <a:cs typeface="Arial" panose="020B0604020202020204" pitchFamily="34" charset="0"/>
              </a:rPr>
              <a:t>Elämäntaidon kurssi - Hannulan suku </a:t>
            </a:r>
          </a:p>
          <a:p>
            <a:pPr marL="557213" lvl="1" indent="-214313">
              <a:buFont typeface="Wingdings" panose="05000000000000000000" pitchFamily="2" charset="2"/>
              <a:buChar char="Ø"/>
            </a:pPr>
            <a:endParaRPr lang="fi-FI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7213" lvl="1" indent="-214313">
              <a:buFont typeface="Wingdings" panose="05000000000000000000" pitchFamily="2" charset="2"/>
              <a:buChar char="Ø"/>
            </a:pPr>
            <a:endParaRPr lang="fi-FI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uva 7" descr="Kuva, joka sisältää kohteen teksti, keltainen, Fontti, graafinen suunnittelu&#10;&#10;Kuvaus luotu automaattisesti">
            <a:extLst>
              <a:ext uri="{FF2B5EF4-FFF2-40B4-BE49-F238E27FC236}">
                <a16:creationId xmlns:a16="http://schemas.microsoft.com/office/drawing/2014/main" id="{B4020F37-6B01-1725-9190-EB7573273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201" y="1903997"/>
            <a:ext cx="1453799" cy="323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7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61BEB-50C3-CDEA-63FD-F4F60F808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111B8AF7-18B6-9415-D041-57F3B0A44B5D}"/>
              </a:ext>
            </a:extLst>
          </p:cNvPr>
          <p:cNvSpPr txBox="1"/>
          <p:nvPr/>
        </p:nvSpPr>
        <p:spPr>
          <a:xfrm>
            <a:off x="769761" y="589309"/>
            <a:ext cx="6123979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Huoneistovuokraus</a:t>
            </a:r>
          </a:p>
          <a:p>
            <a:endParaRPr lang="fi-FI" sz="1200" b="1" dirty="0"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i-FI" sz="1300" b="1" dirty="0">
                <a:latin typeface="Helvetica" pitchFamily="2" charset="0"/>
                <a:cs typeface="Arial" panose="020B0604020202020204" pitchFamily="34" charset="0"/>
              </a:rPr>
              <a:t>Talviloma Jämsässä – vuokraa loma-asunto opistolta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300" dirty="0">
                <a:latin typeface="Helvetica" pitchFamily="2" charset="0"/>
                <a:cs typeface="Arial" panose="020B0604020202020204" pitchFamily="34" charset="0"/>
              </a:rPr>
              <a:t>Opisto vuokraa kalustettuja rivitalohuoneistoja koulujen loma-aikoina.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300" dirty="0">
                <a:latin typeface="Helvetica" pitchFamily="2" charset="0"/>
                <a:cs typeface="Arial" panose="020B0604020202020204" pitchFamily="34" charset="0"/>
              </a:rPr>
              <a:t>Opiston ympäristössä on mainiot ulkoilumahdollisuudet</a:t>
            </a:r>
          </a:p>
          <a:p>
            <a:pPr lvl="1"/>
            <a:endParaRPr lang="fi-FI" sz="1300" dirty="0"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i-FI" sz="1300" b="1" dirty="0">
                <a:latin typeface="Helvetica" pitchFamily="2" charset="0"/>
                <a:cs typeface="Arial" panose="020B0604020202020204" pitchFamily="34" charset="0"/>
              </a:rPr>
              <a:t>Ajankohdat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300" dirty="0">
                <a:latin typeface="Helvetica" pitchFamily="2" charset="0"/>
                <a:cs typeface="Arial" panose="020B0604020202020204" pitchFamily="34" charset="0"/>
              </a:rPr>
              <a:t>17.-20.2.2025 (ma-to)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300" dirty="0">
                <a:latin typeface="Helvetica" pitchFamily="2" charset="0"/>
                <a:cs typeface="Arial" panose="020B0604020202020204" pitchFamily="34" charset="0"/>
              </a:rPr>
              <a:t>24.2.-27.2.2025 (ma-to)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300" dirty="0">
                <a:latin typeface="Helvetica" pitchFamily="2" charset="0"/>
                <a:cs typeface="Arial" panose="020B0604020202020204" pitchFamily="34" charset="0"/>
              </a:rPr>
              <a:t>18.-21.4.2025 pääsiäinen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300" dirty="0">
                <a:latin typeface="Helvetica" pitchFamily="2" charset="0"/>
                <a:cs typeface="Arial" panose="020B0604020202020204" pitchFamily="34" charset="0"/>
              </a:rPr>
              <a:t>myös muita ajankohtia, kysy näistä</a:t>
            </a:r>
          </a:p>
          <a:p>
            <a:endParaRPr lang="fi-FI" sz="1300" b="1" dirty="0"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i-FI" sz="1300" b="1" dirty="0">
                <a:latin typeface="Helvetica" pitchFamily="2" charset="0"/>
                <a:cs typeface="Arial" panose="020B0604020202020204" pitchFamily="34" charset="0"/>
              </a:rPr>
              <a:t>Harmaassa tai keltaisessa rivitalossa oma huoneisto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300" dirty="0">
                <a:latin typeface="Helvetica" pitchFamily="2" charset="0"/>
                <a:cs typeface="Arial" panose="020B0604020202020204" pitchFamily="34" charset="0"/>
              </a:rPr>
              <a:t>Hintaesimerkki: koko huoneisto 330-400 euroa/4 vrk.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300" dirty="0">
                <a:latin typeface="Helvetica" pitchFamily="2" charset="0"/>
                <a:cs typeface="Arial" panose="020B0604020202020204" pitchFamily="34" charset="0"/>
              </a:rPr>
              <a:t>Varattavissa myös lyhyempiä/pidempiä aikoja sekä yksittäisiä huoneita.</a:t>
            </a:r>
          </a:p>
          <a:p>
            <a:endParaRPr lang="fi-FI" sz="1300" dirty="0"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i-FI" sz="1300" b="1" dirty="0">
                <a:latin typeface="Helvetica" pitchFamily="2" charset="0"/>
                <a:cs typeface="Arial" panose="020B0604020202020204" pitchFamily="34" charset="0"/>
              </a:rPr>
              <a:t>Tiedustelut ja varaukset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300" dirty="0">
                <a:latin typeface="Helvetica" pitchFamily="2" charset="0"/>
                <a:cs typeface="Arial" panose="020B0604020202020204" pitchFamily="34" charset="0"/>
              </a:rPr>
              <a:t>020 764 4500 (arkisin 11:30 -14:00)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300" dirty="0">
                <a:latin typeface="Helvetica" pitchFamily="2" charset="0"/>
                <a:cs typeface="Arial" panose="020B0604020202020204" pitchFamily="34" charset="0"/>
              </a:rPr>
              <a:t>tai </a:t>
            </a:r>
            <a:r>
              <a:rPr lang="fi-FI" sz="1300" dirty="0" err="1">
                <a:latin typeface="Helvetica" pitchFamily="2" charset="0"/>
                <a:cs typeface="Arial" panose="020B0604020202020204" pitchFamily="34" charset="0"/>
              </a:rPr>
              <a:t>toimisto@jamsanopisto.fi</a:t>
            </a:r>
            <a:endParaRPr lang="fi-FI" sz="1300" dirty="0">
              <a:latin typeface="Helvetica" pitchFamily="2" charset="0"/>
              <a:cs typeface="Arial" panose="020B0604020202020204" pitchFamily="34" charset="0"/>
            </a:endParaRPr>
          </a:p>
        </p:txBody>
      </p:sp>
      <p:pic>
        <p:nvPicPr>
          <p:cNvPr id="2" name="Kuva 1" descr="Kuva, joka sisältää kohteen teksti, keltainen, Fontti, graafinen suunnittelu&#10;&#10;Kuvaus luotu automaattisesti">
            <a:extLst>
              <a:ext uri="{FF2B5EF4-FFF2-40B4-BE49-F238E27FC236}">
                <a16:creationId xmlns:a16="http://schemas.microsoft.com/office/drawing/2014/main" id="{C1A63A05-DBEB-4D27-F348-9FFFF606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201" y="1903997"/>
            <a:ext cx="1453799" cy="323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69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B011B-23A4-9381-CF26-071DD7265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6E2FFAFD-0E92-889D-0F94-F0576F4349F0}"/>
              </a:ext>
            </a:extLst>
          </p:cNvPr>
          <p:cNvSpPr txBox="1"/>
          <p:nvPr/>
        </p:nvSpPr>
        <p:spPr>
          <a:xfrm>
            <a:off x="682553" y="540976"/>
            <a:ext cx="65957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Ystävien tai suvun tapaaminen opistolla – oma kurssi/leiri</a:t>
            </a:r>
          </a:p>
          <a:p>
            <a:endParaRPr lang="fi-FI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Loma täysihoidolla kivan teeman ympärillä ystävien tai suvun kesken, myös pienellä porukalla</a:t>
            </a:r>
            <a:endParaRPr lang="fi-FI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 Miksi tapaaminen Jämsän opistolle?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Keski-Suomen upea luonto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Kaikenikäisille löytyy mukavaa tekemistä sekä opistolla että lähialueella.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Opisto sijaitsee keskeisellä paikalla hyvien kulkuyhteyksien äärellä, johon on helppo tulla kauempaakin.</a:t>
            </a:r>
          </a:p>
          <a:p>
            <a:pPr marL="557213" lvl="1" indent="-214313">
              <a:buFont typeface="Wingdings" panose="05000000000000000000" pitchFamily="2" charset="2"/>
              <a:buChar char="Ø"/>
            </a:pP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Tiedustelut ja varaukset </a:t>
            </a:r>
            <a:r>
              <a:rPr lang="fi-FI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kurssit@jamsanopisto.fi</a:t>
            </a:r>
            <a:endParaRPr lang="fi-FI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uva 2" descr="Kuva, joka sisältää kohteen teksti, keltainen, Fontti, graafinen suunnittelu&#10;&#10;Kuvaus luotu automaattisesti">
            <a:extLst>
              <a:ext uri="{FF2B5EF4-FFF2-40B4-BE49-F238E27FC236}">
                <a16:creationId xmlns:a16="http://schemas.microsoft.com/office/drawing/2014/main" id="{42BB3D0C-8C73-D5A9-1E1B-C15FA624B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201" y="1903997"/>
            <a:ext cx="1453799" cy="323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36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DC33A6-444E-B647-4011-FCC2B4856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3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4DD3D3-698C-FF42-8440-870322582E65}"/>
              </a:ext>
            </a:extLst>
          </p:cNvPr>
          <p:cNvSpPr txBox="1"/>
          <p:nvPr/>
        </p:nvSpPr>
        <p:spPr>
          <a:xfrm>
            <a:off x="510076" y="1686410"/>
            <a:ext cx="4751507" cy="3351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424" marR="0" lvl="0" indent="-2286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Viestinnän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Opistovuosi</a:t>
            </a:r>
            <a:endParaRPr kumimoji="0" lang="en-US" sz="16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Helvetica" pitchFamily="2" charset="0"/>
            </a:endParaRPr>
          </a:p>
          <a:p>
            <a:pPr marL="342424" marR="0" lvl="0" indent="-2286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Luonnontieteen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Opistovuosi</a:t>
            </a:r>
            <a:endParaRPr kumimoji="0" lang="en-US" sz="16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Helvetica" pitchFamily="2" charset="0"/>
            </a:endParaRPr>
          </a:p>
          <a:p>
            <a:pPr marL="342424" marR="0" lvl="0" indent="-2286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Kotitalouden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Opistovuosi</a:t>
            </a:r>
            <a:endParaRPr kumimoji="0" lang="en-US" sz="16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Helvetica" pitchFamily="2" charset="0"/>
            </a:endParaRPr>
          </a:p>
          <a:p>
            <a:pPr marL="342424" marR="0" lvl="0" indent="-2286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Teknisen</a:t>
            </a: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 </a:t>
            </a:r>
            <a:r>
              <a:rPr kumimoji="0" lang="en-US" sz="16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työn</a:t>
            </a: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Opistovuosi</a:t>
            </a:r>
            <a:endParaRPr kumimoji="0" lang="en-US" sz="16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Helvetica" pitchFamily="2" charset="0"/>
            </a:endParaRPr>
          </a:p>
          <a:p>
            <a:pPr marL="342424" marR="0" lvl="0" indent="-2286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Musiikin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Opistovuosi</a:t>
            </a:r>
            <a:endParaRPr kumimoji="0" lang="en-US" sz="16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Helvetica" pitchFamily="2" charset="0"/>
            </a:endParaRPr>
          </a:p>
          <a:p>
            <a:pPr marL="342424" marR="0" lvl="0" indent="-2286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Kielten</a:t>
            </a: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 ja </a:t>
            </a:r>
            <a:r>
              <a:rPr kumimoji="0" lang="en-US" sz="16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kulttuurien</a:t>
            </a: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Opistovuosi</a:t>
            </a:r>
            <a:endParaRPr kumimoji="0" lang="en-US" sz="16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Helvetica" pitchFamily="2" charset="0"/>
            </a:endParaRPr>
          </a:p>
          <a:p>
            <a:pPr marL="342424" marR="0" lvl="0" indent="-2286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Yrittäjyystaitojen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Opistovuosi</a:t>
            </a:r>
            <a:endParaRPr kumimoji="0" lang="en-US" sz="16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Helvetica" pitchFamily="2" charset="0"/>
            </a:endParaRPr>
          </a:p>
          <a:p>
            <a:pPr marL="113824" marR="0" lvl="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fi-FI" sz="1600" dirty="0">
              <a:latin typeface="Helvetica" pitchFamily="2" charset="0"/>
            </a:endParaRPr>
          </a:p>
          <a:p>
            <a:pPr marL="113824" marR="0" lvl="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fi-FI" sz="1600" dirty="0">
                <a:latin typeface="Helvetica" pitchFamily="2" charset="0"/>
              </a:rPr>
              <a:t>Lisäksi ei-oppivelvollisille tarkoitettu maksullinen Kansainvälisyyslinja, johon oma haku.</a:t>
            </a:r>
            <a:endParaRPr kumimoji="0" lang="fi-FI" sz="16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Helvetica" pitchFamily="2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2C4DF40-9A32-B78F-738A-612973789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565" y="4727198"/>
            <a:ext cx="1509722" cy="349224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28752F3E-547F-842B-0F67-39ABD2C8541F}"/>
              </a:ext>
            </a:extLst>
          </p:cNvPr>
          <p:cNvSpPr/>
          <p:nvPr/>
        </p:nvSpPr>
        <p:spPr>
          <a:xfrm>
            <a:off x="0" y="-24270"/>
            <a:ext cx="6248111" cy="1370749"/>
          </a:xfrm>
          <a:custGeom>
            <a:avLst/>
            <a:gdLst/>
            <a:ahLst/>
            <a:cxnLst/>
            <a:rect l="l" t="t" r="r" b="b"/>
            <a:pathLst>
              <a:path w="12193270" h="3994784">
                <a:moveTo>
                  <a:pt x="0" y="3994581"/>
                </a:moveTo>
                <a:lnTo>
                  <a:pt x="12193206" y="3994581"/>
                </a:lnTo>
                <a:lnTo>
                  <a:pt x="12193206" y="0"/>
                </a:lnTo>
                <a:lnTo>
                  <a:pt x="0" y="0"/>
                </a:lnTo>
                <a:lnTo>
                  <a:pt x="0" y="3994581"/>
                </a:lnTo>
                <a:close/>
              </a:path>
            </a:pathLst>
          </a:custGeom>
          <a:solidFill>
            <a:srgbClr val="FFDE00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8F88ACB3-C1BF-31EA-F2B8-6D560699A23A}"/>
              </a:ext>
            </a:extLst>
          </p:cNvPr>
          <p:cNvSpPr txBox="1">
            <a:spLocks/>
          </p:cNvSpPr>
          <p:nvPr/>
        </p:nvSpPr>
        <p:spPr>
          <a:xfrm>
            <a:off x="373929" y="362283"/>
            <a:ext cx="5514775" cy="1154162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marR="3810">
              <a:spcBef>
                <a:spcPts val="300"/>
              </a:spcBef>
            </a:pPr>
            <a:r>
              <a:rPr lang="fi-FI" sz="2000" spc="-94" dirty="0">
                <a:latin typeface="Palatino" pitchFamily="2" charset="77"/>
                <a:ea typeface="Palatino" pitchFamily="2" charset="77"/>
              </a:rPr>
              <a:t>Opistovuosi-koulutukset</a:t>
            </a:r>
          </a:p>
          <a:p>
            <a:pPr marL="9525" marR="3810">
              <a:spcBef>
                <a:spcPts val="300"/>
              </a:spcBef>
            </a:pPr>
            <a:r>
              <a:rPr lang="fi-FI" sz="2000" b="1" spc="-94" dirty="0">
                <a:latin typeface="Palatino" pitchFamily="2" charset="77"/>
                <a:ea typeface="Palatino" pitchFamily="2" charset="77"/>
              </a:rPr>
              <a:t> Jämsän opistokampuksella </a:t>
            </a:r>
            <a:r>
              <a:rPr lang="fi-FI" sz="2000" spc="-94" dirty="0">
                <a:latin typeface="Palatino" pitchFamily="2" charset="77"/>
                <a:ea typeface="Palatino" pitchFamily="2" charset="77"/>
              </a:rPr>
              <a:t>lukuvuonna 2025-2026</a:t>
            </a:r>
          </a:p>
          <a:p>
            <a:pPr marL="9525" marR="3810">
              <a:lnSpc>
                <a:spcPct val="150000"/>
              </a:lnSpc>
              <a:spcBef>
                <a:spcPts val="300"/>
              </a:spcBef>
            </a:pPr>
            <a:endParaRPr lang="fi-FI" sz="2000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16" name="Kuva 15" descr="Kuva, joka sisältää kohteen Fontti, teksti, typografia&#10;&#10;Tekoälyn generoima sisältö voi olla virheellistä.">
            <a:extLst>
              <a:ext uri="{FF2B5EF4-FFF2-40B4-BE49-F238E27FC236}">
                <a16:creationId xmlns:a16="http://schemas.microsoft.com/office/drawing/2014/main" id="{1497AE61-5745-3181-FE5B-AE744A399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376" y="632634"/>
            <a:ext cx="1906685" cy="243949"/>
          </a:xfrm>
          <a:prstGeom prst="rect">
            <a:avLst/>
          </a:prstGeom>
        </p:spPr>
      </p:pic>
      <p:pic>
        <p:nvPicPr>
          <p:cNvPr id="5" name="Kuva 4" descr="Kuva, joka sisältää kohteen vaate, piha-, henkilö, jalkineet&#10;&#10;Tekoälyn generoima sisältö voi olla virheellistä.">
            <a:extLst>
              <a:ext uri="{FF2B5EF4-FFF2-40B4-BE49-F238E27FC236}">
                <a16:creationId xmlns:a16="http://schemas.microsoft.com/office/drawing/2014/main" id="{D0CF8BB0-A1A4-5804-E2AF-1ACE5EC2D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255" y="1328464"/>
            <a:ext cx="2888745" cy="383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0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1C692F-0B09-11CC-FFC4-3C514786C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3">
            <a:extLst>
              <a:ext uri="{FF2B5EF4-FFF2-40B4-BE49-F238E27FC236}">
                <a16:creationId xmlns:a16="http://schemas.microsoft.com/office/drawing/2014/main" id="{F80CB80F-0C9C-980D-FEC5-8934DFB38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53C1C4-CFD9-5281-406B-695074E3F9EA}"/>
              </a:ext>
            </a:extLst>
          </p:cNvPr>
          <p:cNvSpPr txBox="1"/>
          <p:nvPr/>
        </p:nvSpPr>
        <p:spPr>
          <a:xfrm>
            <a:off x="366667" y="1602260"/>
            <a:ext cx="6220851" cy="3351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424" marR="0" lvl="0" indent="-228600" defTabSz="914400" fontAlgn="auto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Kansanopiston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 </a:t>
            </a:r>
            <a:r>
              <a:rPr kumimoji="0" lang="en-US" sz="1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oppivelvollisille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 </a:t>
            </a:r>
            <a:r>
              <a:rPr kumimoji="0" lang="en-US" sz="1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suunnattuihin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 </a:t>
            </a:r>
            <a:r>
              <a:rPr kumimoji="0" lang="en-US" sz="1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koulutuksiin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 </a:t>
            </a:r>
            <a:r>
              <a:rPr kumimoji="0" lang="en-US" sz="1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haetaan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 </a:t>
            </a:r>
            <a:r>
              <a:rPr kumimoji="0" lang="en-US" sz="1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Opintopolku.fi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 -</a:t>
            </a:r>
            <a:r>
              <a:rPr kumimoji="0" lang="en-US" sz="1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sivuston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 </a:t>
            </a:r>
            <a:r>
              <a:rPr kumimoji="0" lang="en-US" sz="1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kautta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 </a:t>
            </a:r>
            <a:r>
              <a:rPr kumimoji="0" lang="en-US" sz="1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Perusopetuksen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 </a:t>
            </a:r>
            <a:r>
              <a:rPr kumimoji="0" lang="en-US" sz="1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jälkeisessä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 </a:t>
            </a:r>
            <a:r>
              <a:rPr kumimoji="0" lang="en-US" sz="1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yhteishaussa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 18.2.-18.3.2025</a:t>
            </a:r>
          </a:p>
          <a:p>
            <a:pPr marL="342424" marR="0" lvl="0" indent="-228600" defTabSz="914400" fontAlgn="auto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Yhteishaussa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 </a:t>
            </a:r>
            <a:r>
              <a:rPr kumimoji="0" lang="en-US" sz="1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voi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 olla </a:t>
            </a:r>
            <a:r>
              <a:rPr kumimoji="0" lang="en-US" sz="1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lisätietolomake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 tai </a:t>
            </a:r>
            <a:r>
              <a:rPr kumimoji="0" lang="en-US" sz="1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haastattelu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 (HUOM! </a:t>
            </a:r>
            <a:r>
              <a:rPr kumimoji="0" lang="en-US" sz="1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Yhteishaussa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 </a:t>
            </a:r>
            <a:r>
              <a:rPr kumimoji="0" lang="en-US" sz="1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puhutaan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 ”</a:t>
            </a:r>
            <a:r>
              <a:rPr kumimoji="0" lang="en-US" sz="1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Lisätietolomakkeesta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” </a:t>
            </a:r>
            <a:r>
              <a:rPr kumimoji="0" lang="en-US" sz="1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myös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 </a:t>
            </a:r>
            <a:r>
              <a:rPr kumimoji="0" lang="en-US" sz="1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silloin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, </a:t>
            </a:r>
            <a:b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</a:br>
            <a:r>
              <a:rPr kumimoji="0" lang="en-US" sz="1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kun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 </a:t>
            </a:r>
            <a:r>
              <a:rPr kumimoji="0" lang="en-US" sz="1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kyse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 on </a:t>
            </a:r>
            <a:r>
              <a:rPr kumimoji="0" lang="en-US" sz="1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haastattelusta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!)</a:t>
            </a:r>
          </a:p>
          <a:p>
            <a:pPr marL="342424" marR="0" lvl="0" indent="-228600" defTabSz="914400" fontAlgn="auto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Jämsän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 </a:t>
            </a:r>
            <a:r>
              <a:rPr kumimoji="0" lang="en-US" sz="1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oma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 </a:t>
            </a:r>
            <a:r>
              <a:rPr kumimoji="0" lang="en-US" sz="1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hakuopas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 </a:t>
            </a:r>
            <a:r>
              <a:rPr kumimoji="0" lang="en-US" sz="1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nettisivulla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: 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hlinkClick r:id="rId2"/>
              </a:rPr>
              <a:t>https://www.jamsanopisto.fi/hakuopas</a:t>
            </a:r>
            <a:endParaRPr lang="fi-FI" sz="1400" dirty="0">
              <a:latin typeface="Helvetica" pitchFamily="2" charset="0"/>
            </a:endParaRPr>
          </a:p>
          <a:p>
            <a:pPr marL="113824" marR="0" lvl="0" defTabSz="914400" fontAlgn="auto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fi-FI" sz="1400" dirty="0">
              <a:latin typeface="Helvetica" pitchFamily="2" charset="0"/>
            </a:endParaRPr>
          </a:p>
          <a:p>
            <a:pPr marL="113824" marR="0" lvl="0" defTabSz="914400" fontAlgn="auto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fi-FI" sz="1400" dirty="0">
                <a:latin typeface="Helvetica" pitchFamily="2" charset="0"/>
              </a:rPr>
              <a:t>Lisäksi ei-oppivelvollisille tarkoitettu maksullinen Kansainvälisyyslinja, johon oma haku</a:t>
            </a:r>
            <a:r>
              <a:rPr lang="fi-FI" sz="1600" dirty="0">
                <a:latin typeface="Helvetica" pitchFamily="2" charset="0"/>
              </a:rPr>
              <a:t>.</a:t>
            </a:r>
            <a:endParaRPr kumimoji="0" lang="fi-FI" sz="16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Helvetica" pitchFamily="2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39D83FE-4E68-3BBC-227B-9E037D9E9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551" y="4701824"/>
            <a:ext cx="1444726" cy="334189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BD9CAE25-A2B0-0F4E-EF89-94C31A1A6C3C}"/>
              </a:ext>
            </a:extLst>
          </p:cNvPr>
          <p:cNvSpPr/>
          <p:nvPr/>
        </p:nvSpPr>
        <p:spPr>
          <a:xfrm>
            <a:off x="0" y="-24269"/>
            <a:ext cx="6614778" cy="1298402"/>
          </a:xfrm>
          <a:custGeom>
            <a:avLst/>
            <a:gdLst/>
            <a:ahLst/>
            <a:cxnLst/>
            <a:rect l="l" t="t" r="r" b="b"/>
            <a:pathLst>
              <a:path w="12193270" h="3994784">
                <a:moveTo>
                  <a:pt x="0" y="3994581"/>
                </a:moveTo>
                <a:lnTo>
                  <a:pt x="12193206" y="3994581"/>
                </a:lnTo>
                <a:lnTo>
                  <a:pt x="12193206" y="0"/>
                </a:lnTo>
                <a:lnTo>
                  <a:pt x="0" y="0"/>
                </a:lnTo>
                <a:lnTo>
                  <a:pt x="0" y="3994581"/>
                </a:lnTo>
                <a:close/>
              </a:path>
            </a:pathLst>
          </a:custGeom>
          <a:solidFill>
            <a:srgbClr val="FFDE00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E921C27E-299E-A041-44DA-121F6A3623C9}"/>
              </a:ext>
            </a:extLst>
          </p:cNvPr>
          <p:cNvSpPr txBox="1">
            <a:spLocks/>
          </p:cNvSpPr>
          <p:nvPr/>
        </p:nvSpPr>
        <p:spPr>
          <a:xfrm>
            <a:off x="550001" y="441676"/>
            <a:ext cx="5514775" cy="467436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marR="3810">
              <a:lnSpc>
                <a:spcPts val="3450"/>
              </a:lnSpc>
              <a:spcBef>
                <a:spcPts val="300"/>
              </a:spcBef>
            </a:pPr>
            <a:r>
              <a:rPr lang="fi-FI" sz="2400" spc="-94" dirty="0">
                <a:latin typeface="Palatino" pitchFamily="2" charset="77"/>
                <a:ea typeface="Palatino" pitchFamily="2" charset="77"/>
              </a:rPr>
              <a:t>Miten voin hakea opistovuosi-koulutuksiin?</a:t>
            </a:r>
            <a:endParaRPr lang="fi-FI" sz="2400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2" name="Kuva 1" descr="Kuva, joka sisältää kohteen Fontti, teksti, typografia&#10;&#10;Tekoälyn generoima sisältö voi olla virheellistä.">
            <a:extLst>
              <a:ext uri="{FF2B5EF4-FFF2-40B4-BE49-F238E27FC236}">
                <a16:creationId xmlns:a16="http://schemas.microsoft.com/office/drawing/2014/main" id="{351B3B61-7E79-1C18-71D3-BA5D0ED9C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722" y="553420"/>
            <a:ext cx="1906685" cy="243949"/>
          </a:xfrm>
          <a:prstGeom prst="rect">
            <a:avLst/>
          </a:prstGeom>
        </p:spPr>
      </p:pic>
      <p:pic>
        <p:nvPicPr>
          <p:cNvPr id="5" name="Kuva 4" descr="Kuva, joka sisältää kohteen jalkineet, vaate, henkilö, sateenvarjo&#10;&#10;Tekoälyn generoima sisältö voi olla virheellistä.">
            <a:extLst>
              <a:ext uri="{FF2B5EF4-FFF2-40B4-BE49-F238E27FC236}">
                <a16:creationId xmlns:a16="http://schemas.microsoft.com/office/drawing/2014/main" id="{E56DBC52-08A3-FE30-2FCB-C9FEF89CB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323" y="1258344"/>
            <a:ext cx="2510624" cy="38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27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9C9A34-58B7-96C2-5D57-0B2284B48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3">
            <a:extLst>
              <a:ext uri="{FF2B5EF4-FFF2-40B4-BE49-F238E27FC236}">
                <a16:creationId xmlns:a16="http://schemas.microsoft.com/office/drawing/2014/main" id="{A94C9E7F-817F-133D-DFFF-1B2791231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970E3E-7B57-7433-EF4E-D68178AD0CC9}"/>
              </a:ext>
            </a:extLst>
          </p:cNvPr>
          <p:cNvSpPr txBox="1"/>
          <p:nvPr/>
        </p:nvSpPr>
        <p:spPr>
          <a:xfrm>
            <a:off x="62854" y="0"/>
            <a:ext cx="5730716" cy="2339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424" marR="0" lvl="0" indent="-2286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Helvetica" pitchFamily="2" charset="0"/>
            </a:endParaRPr>
          </a:p>
          <a:p>
            <a:pPr marL="113824" marR="0" lvl="0" defTabSz="914400" fontAlgn="auto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fi-FI" sz="1600" b="1" i="0" dirty="0">
                <a:solidFill>
                  <a:srgbClr val="080809"/>
                </a:solidFill>
                <a:effectLst/>
                <a:latin typeface="Helvetica" pitchFamily="2" charset="0"/>
              </a:rPr>
              <a:t>Lämpimästi tervetuloa mukaan kuulemaan opistojen tarjonnasta neljällä paikkakunnalla! </a:t>
            </a:r>
            <a:r>
              <a:rPr lang="fi-FI" sz="1600" b="0" i="0" dirty="0">
                <a:solidFill>
                  <a:srgbClr val="080809"/>
                </a:solidFill>
                <a:effectLst/>
                <a:latin typeface="Helvetica" pitchFamily="2" charset="0"/>
              </a:rPr>
              <a:t>Webinaarissa rehtorit esittelevät oppilaitoksiaan ja vastaavat hakijoita askarruttaviin kysymyksiin. Merkkaa ajankohta kalenteriin!</a:t>
            </a:r>
            <a:endParaRPr kumimoji="0" lang="en-US" sz="16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AD22DD1C-9484-5477-711D-5DD290677FF9}"/>
              </a:ext>
            </a:extLst>
          </p:cNvPr>
          <p:cNvSpPr/>
          <p:nvPr/>
        </p:nvSpPr>
        <p:spPr>
          <a:xfrm>
            <a:off x="5957018" y="0"/>
            <a:ext cx="3184695" cy="3694670"/>
          </a:xfrm>
          <a:custGeom>
            <a:avLst/>
            <a:gdLst/>
            <a:ahLst/>
            <a:cxnLst/>
            <a:rect l="l" t="t" r="r" b="b"/>
            <a:pathLst>
              <a:path w="12193270" h="3994784">
                <a:moveTo>
                  <a:pt x="0" y="3994581"/>
                </a:moveTo>
                <a:lnTo>
                  <a:pt x="12193206" y="3994581"/>
                </a:lnTo>
                <a:lnTo>
                  <a:pt x="12193206" y="0"/>
                </a:lnTo>
                <a:lnTo>
                  <a:pt x="0" y="0"/>
                </a:lnTo>
                <a:lnTo>
                  <a:pt x="0" y="3994581"/>
                </a:lnTo>
                <a:close/>
              </a:path>
            </a:pathLst>
          </a:custGeom>
          <a:solidFill>
            <a:srgbClr val="FFDE00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40D6010C-C7DE-1B2D-87BE-82E16094BE43}"/>
              </a:ext>
            </a:extLst>
          </p:cNvPr>
          <p:cNvSpPr txBox="1">
            <a:spLocks/>
          </p:cNvSpPr>
          <p:nvPr/>
        </p:nvSpPr>
        <p:spPr>
          <a:xfrm>
            <a:off x="6072397" y="665654"/>
            <a:ext cx="2903756" cy="232865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marR="3810">
              <a:lnSpc>
                <a:spcPts val="3450"/>
              </a:lnSpc>
              <a:spcBef>
                <a:spcPts val="300"/>
              </a:spcBef>
            </a:pPr>
            <a:r>
              <a:rPr lang="fi-FI" sz="2400" b="0" i="0" dirty="0">
                <a:solidFill>
                  <a:srgbClr val="080809"/>
                </a:solidFill>
                <a:effectLst/>
                <a:latin typeface="Palatino" pitchFamily="2" charset="77"/>
                <a:ea typeface="Palatino" pitchFamily="2" charset="77"/>
              </a:rPr>
              <a:t>Yhteishakuinfo lähetetään</a:t>
            </a:r>
          </a:p>
          <a:p>
            <a:pPr marL="9525" marR="3810">
              <a:lnSpc>
                <a:spcPts val="3450"/>
              </a:lnSpc>
              <a:spcBef>
                <a:spcPts val="300"/>
              </a:spcBef>
            </a:pPr>
            <a:r>
              <a:rPr lang="fi-FI" sz="2400" b="1" i="0" dirty="0">
                <a:solidFill>
                  <a:srgbClr val="080809"/>
                </a:solidFill>
                <a:effectLst/>
                <a:latin typeface="Palatino" pitchFamily="2" charset="77"/>
                <a:ea typeface="Palatino" pitchFamily="2" charset="77"/>
              </a:rPr>
              <a:t> ti 4.2.2025 klo 18</a:t>
            </a:r>
          </a:p>
          <a:p>
            <a:pPr marL="9525" marR="3810">
              <a:lnSpc>
                <a:spcPts val="3450"/>
              </a:lnSpc>
              <a:spcBef>
                <a:spcPts val="300"/>
              </a:spcBef>
            </a:pPr>
            <a:r>
              <a:rPr lang="fi-FI" sz="2400" i="0" dirty="0">
                <a:solidFill>
                  <a:srgbClr val="080809"/>
                </a:solidFill>
                <a:effectLst/>
                <a:latin typeface="Palatino" pitchFamily="2" charset="77"/>
                <a:ea typeface="Palatino" pitchFamily="2" charset="77"/>
              </a:rPr>
              <a:t> </a:t>
            </a:r>
            <a:r>
              <a:rPr lang="fi-FI" sz="2400" i="0" u="none" strike="noStrike" dirty="0">
                <a:solidFill>
                  <a:srgbClr val="080809"/>
                </a:solidFill>
                <a:effectLst/>
                <a:latin typeface="Palatino" pitchFamily="2" charset="77"/>
                <a:ea typeface="Palatino" pitchFamily="2" charset="77"/>
              </a:rPr>
              <a:t>Reisjärven opisto</a:t>
            </a:r>
            <a:r>
              <a:rPr lang="fi-FI" sz="2400" i="0" dirty="0">
                <a:solidFill>
                  <a:srgbClr val="080809"/>
                </a:solidFill>
                <a:effectLst/>
                <a:latin typeface="Palatino" pitchFamily="2" charset="77"/>
                <a:ea typeface="Palatino" pitchFamily="2" charset="77"/>
              </a:rPr>
              <a:t>n </a:t>
            </a:r>
            <a:r>
              <a:rPr lang="fi-FI" sz="2400" b="0" i="0" dirty="0">
                <a:solidFill>
                  <a:srgbClr val="080809"/>
                </a:solidFill>
                <a:effectLst/>
                <a:latin typeface="Palatino" pitchFamily="2" charset="77"/>
                <a:ea typeface="Palatino" pitchFamily="2" charset="77"/>
              </a:rPr>
              <a:t>YouTube-kanavalla</a:t>
            </a:r>
            <a:endParaRPr lang="fi-FI" sz="2400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C907C8C-A523-FF9A-FC19-B854DD478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497" y="1783150"/>
            <a:ext cx="1054611" cy="243949"/>
          </a:xfrm>
          <a:prstGeom prst="rect">
            <a:avLst/>
          </a:prstGeom>
        </p:spPr>
      </p:pic>
      <p:pic>
        <p:nvPicPr>
          <p:cNvPr id="17" name="Kuva 16" descr="Kuva, joka sisältää kohteen Fontti, teksti, typografia&#10;&#10;Tekoälyn generoima sisältö voi olla virheellistä.">
            <a:extLst>
              <a:ext uri="{FF2B5EF4-FFF2-40B4-BE49-F238E27FC236}">
                <a16:creationId xmlns:a16="http://schemas.microsoft.com/office/drawing/2014/main" id="{CE4E4553-6B68-438B-D1BA-E46A69C6E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022" y="4355871"/>
            <a:ext cx="1906685" cy="243949"/>
          </a:xfrm>
          <a:prstGeom prst="rect">
            <a:avLst/>
          </a:prstGeom>
        </p:spPr>
      </p:pic>
      <p:pic>
        <p:nvPicPr>
          <p:cNvPr id="8" name="Kuva 7" descr="Kuva, joka sisältää kohteen taivas, kuvakaappaus, puu, piha-&#10;&#10;Tekoälyn generoima sisältö voi olla virheellistä.">
            <a:extLst>
              <a:ext uri="{FF2B5EF4-FFF2-40B4-BE49-F238E27FC236}">
                <a16:creationId xmlns:a16="http://schemas.microsoft.com/office/drawing/2014/main" id="{235767EF-AECA-1DFD-AFF8-99E503FE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27099"/>
            <a:ext cx="5964230" cy="312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7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47564"/>
            <a:ext cx="9144953" cy="2996089"/>
          </a:xfrm>
          <a:custGeom>
            <a:avLst/>
            <a:gdLst/>
            <a:ahLst/>
            <a:cxnLst/>
            <a:rect l="l" t="t" r="r" b="b"/>
            <a:pathLst>
              <a:path w="12193270" h="3994784">
                <a:moveTo>
                  <a:pt x="0" y="3994581"/>
                </a:moveTo>
                <a:lnTo>
                  <a:pt x="12193206" y="3994581"/>
                </a:lnTo>
                <a:lnTo>
                  <a:pt x="12193206" y="0"/>
                </a:lnTo>
                <a:lnTo>
                  <a:pt x="0" y="0"/>
                </a:lnTo>
                <a:lnTo>
                  <a:pt x="0" y="3994581"/>
                </a:lnTo>
                <a:close/>
              </a:path>
            </a:pathLst>
          </a:custGeom>
          <a:solidFill>
            <a:srgbClr val="FFDE00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4709" y="2356470"/>
            <a:ext cx="6594634" cy="7021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4500" spc="-158" dirty="0">
                <a:solidFill>
                  <a:srgbClr val="FFFFFF"/>
                </a:solidFill>
              </a:rPr>
              <a:t>Uusi</a:t>
            </a:r>
            <a:r>
              <a:rPr sz="4500" spc="-221" dirty="0">
                <a:solidFill>
                  <a:srgbClr val="FFFFFF"/>
                </a:solidFill>
              </a:rPr>
              <a:t> </a:t>
            </a:r>
            <a:r>
              <a:rPr sz="4500" spc="-158" dirty="0">
                <a:solidFill>
                  <a:srgbClr val="1D1D1B"/>
                </a:solidFill>
              </a:rPr>
              <a:t>o</a:t>
            </a:r>
            <a:r>
              <a:rPr sz="4500" spc="-158" dirty="0"/>
              <a:t>pistotyö</a:t>
            </a:r>
            <a:r>
              <a:rPr sz="4500" spc="-214" dirty="0"/>
              <a:t> </a:t>
            </a:r>
            <a:r>
              <a:rPr sz="4500" spc="-161" dirty="0"/>
              <a:t>Maitoisissa</a:t>
            </a:r>
            <a:endParaRPr sz="4500" dirty="0"/>
          </a:p>
        </p:txBody>
      </p:sp>
      <p:grpSp>
        <p:nvGrpSpPr>
          <p:cNvPr id="4" name="object 4"/>
          <p:cNvGrpSpPr/>
          <p:nvPr/>
        </p:nvGrpSpPr>
        <p:grpSpPr>
          <a:xfrm>
            <a:off x="-5239" y="-81775"/>
            <a:ext cx="9154478" cy="4995386"/>
            <a:chOff x="-6349" y="0"/>
            <a:chExt cx="12205970" cy="666051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3270" cy="2863850"/>
            </a:xfrm>
            <a:custGeom>
              <a:avLst/>
              <a:gdLst/>
              <a:ahLst/>
              <a:cxnLst/>
              <a:rect l="l" t="t" r="r" b="b"/>
              <a:pathLst>
                <a:path w="12193270" h="2863850">
                  <a:moveTo>
                    <a:pt x="12193206" y="0"/>
                  </a:moveTo>
                  <a:lnTo>
                    <a:pt x="0" y="0"/>
                  </a:lnTo>
                  <a:lnTo>
                    <a:pt x="0" y="2863418"/>
                  </a:lnTo>
                  <a:lnTo>
                    <a:pt x="12193206" y="2863418"/>
                  </a:lnTo>
                  <a:lnTo>
                    <a:pt x="121932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104" y="204107"/>
              <a:ext cx="11784991" cy="24552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6349" y="4500031"/>
              <a:ext cx="12205893" cy="21599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385" y="411410"/>
            <a:ext cx="2413159" cy="1644681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9049" marR="3810" indent="476" algn="ctr" defTabSz="685800">
              <a:lnSpc>
                <a:spcPts val="4125"/>
              </a:lnSpc>
              <a:spcBef>
                <a:spcPts val="525"/>
              </a:spcBef>
            </a:pPr>
            <a:r>
              <a:rPr sz="3750" b="1" kern="0" spc="-15" dirty="0">
                <a:solidFill>
                  <a:srgbClr val="FFFFFF"/>
                </a:solidFill>
                <a:latin typeface="Flama Bold"/>
                <a:cs typeface="Flama Bold"/>
              </a:rPr>
              <a:t>Uusi </a:t>
            </a:r>
            <a:r>
              <a:rPr sz="3750" b="1" kern="0" spc="-45" dirty="0">
                <a:solidFill>
                  <a:srgbClr val="231C1C"/>
                </a:solidFill>
                <a:latin typeface="Flama Bold"/>
                <a:cs typeface="Flama Bold"/>
              </a:rPr>
              <a:t>opistotyö </a:t>
            </a:r>
            <a:r>
              <a:rPr sz="3750" b="1" kern="0" spc="-139" dirty="0">
                <a:solidFill>
                  <a:srgbClr val="231C1C"/>
                </a:solidFill>
                <a:latin typeface="Flama Bold"/>
                <a:cs typeface="Flama Bold"/>
              </a:rPr>
              <a:t>Maitoisissa</a:t>
            </a:r>
            <a:endParaRPr sz="3750" kern="0" dirty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8774" y="416173"/>
            <a:ext cx="3660458" cy="93615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9525" marR="3810">
              <a:lnSpc>
                <a:spcPts val="3450"/>
              </a:lnSpc>
              <a:spcBef>
                <a:spcPts val="300"/>
              </a:spcBef>
            </a:pPr>
            <a:r>
              <a:rPr sz="3000" spc="-94" dirty="0"/>
              <a:t>Opistotyö</a:t>
            </a:r>
            <a:r>
              <a:rPr sz="3000" spc="-105" dirty="0"/>
              <a:t> </a:t>
            </a:r>
            <a:r>
              <a:rPr sz="3000" spc="-101" dirty="0"/>
              <a:t>Maitoisissa alkaa</a:t>
            </a:r>
            <a:r>
              <a:rPr sz="3000" spc="-135" dirty="0"/>
              <a:t> </a:t>
            </a:r>
            <a:r>
              <a:rPr sz="3000" spc="-86" dirty="0"/>
              <a:t>syksyllä</a:t>
            </a:r>
            <a:r>
              <a:rPr sz="3000" spc="-131" dirty="0"/>
              <a:t> </a:t>
            </a:r>
            <a:r>
              <a:rPr sz="3000" spc="-15" dirty="0"/>
              <a:t>2025</a:t>
            </a:r>
            <a:endParaRPr sz="3000" dirty="0"/>
          </a:p>
        </p:txBody>
      </p:sp>
      <p:sp>
        <p:nvSpPr>
          <p:cNvPr id="4" name="object 4"/>
          <p:cNvSpPr txBox="1"/>
          <p:nvPr/>
        </p:nvSpPr>
        <p:spPr>
          <a:xfrm>
            <a:off x="3578775" y="1578222"/>
            <a:ext cx="5247840" cy="21640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975" indent="-171450" defTabSz="685800">
              <a:spcBef>
                <a:spcPts val="75"/>
              </a:spcBef>
              <a:buFontTx/>
              <a:buChar char="•"/>
              <a:tabLst>
                <a:tab pos="180975" algn="l"/>
              </a:tabLst>
            </a:pPr>
            <a:r>
              <a:rPr sz="2000" kern="0" spc="-60" dirty="0">
                <a:solidFill>
                  <a:srgbClr val="231C1C"/>
                </a:solidFill>
                <a:latin typeface="Flama Bold Italic"/>
                <a:cs typeface="Flama Bold Italic"/>
              </a:rPr>
              <a:t>Jämsän</a:t>
            </a:r>
            <a:r>
              <a:rPr sz="2000" kern="0" spc="-68" dirty="0">
                <a:solidFill>
                  <a:srgbClr val="231C1C"/>
                </a:solidFill>
                <a:latin typeface="Flama Bold Italic"/>
                <a:cs typeface="Flama Bold Italic"/>
              </a:rPr>
              <a:t> </a:t>
            </a:r>
            <a:r>
              <a:rPr sz="2000" kern="0" spc="-86" dirty="0">
                <a:solidFill>
                  <a:srgbClr val="231C1C"/>
                </a:solidFill>
                <a:latin typeface="Flama Bold Italic"/>
                <a:cs typeface="Flama Bold Italic"/>
              </a:rPr>
              <a:t>kr.</a:t>
            </a:r>
            <a:r>
              <a:rPr sz="2000" kern="0" spc="-68" dirty="0">
                <a:solidFill>
                  <a:srgbClr val="231C1C"/>
                </a:solidFill>
                <a:latin typeface="Flama Bold Italic"/>
                <a:cs typeface="Flama Bold Italic"/>
              </a:rPr>
              <a:t> Kansanopisto</a:t>
            </a:r>
            <a:r>
              <a:rPr sz="2000" kern="0" spc="-64" dirty="0">
                <a:solidFill>
                  <a:srgbClr val="231C1C"/>
                </a:solidFill>
                <a:latin typeface="Flama Bold Italic"/>
                <a:cs typeface="Flama Bold Italic"/>
              </a:rPr>
              <a:t> </a:t>
            </a:r>
            <a:r>
              <a:rPr sz="2000" kern="0" spc="-45" dirty="0">
                <a:solidFill>
                  <a:srgbClr val="231C1C"/>
                </a:solidFill>
                <a:latin typeface="Flama Bold Italic"/>
                <a:cs typeface="Flama Bold Italic"/>
              </a:rPr>
              <a:t>on</a:t>
            </a:r>
            <a:r>
              <a:rPr sz="2000" kern="0" spc="-68" dirty="0">
                <a:solidFill>
                  <a:srgbClr val="231C1C"/>
                </a:solidFill>
                <a:latin typeface="Flama Bold Italic"/>
                <a:cs typeface="Flama Bold Italic"/>
              </a:rPr>
              <a:t> </a:t>
            </a:r>
            <a:r>
              <a:rPr sz="2000" kern="0" spc="-60" dirty="0">
                <a:solidFill>
                  <a:srgbClr val="231C1C"/>
                </a:solidFill>
                <a:latin typeface="Flama Bold Italic"/>
                <a:cs typeface="Flama Bold Italic"/>
              </a:rPr>
              <a:t>saanut</a:t>
            </a:r>
            <a:r>
              <a:rPr sz="2000" kern="0" spc="-64" dirty="0">
                <a:solidFill>
                  <a:srgbClr val="231C1C"/>
                </a:solidFill>
                <a:latin typeface="Flama Bold Italic"/>
                <a:cs typeface="Flama Bold Italic"/>
              </a:rPr>
              <a:t> </a:t>
            </a:r>
            <a:r>
              <a:rPr sz="2000" kern="0" spc="-8" dirty="0">
                <a:solidFill>
                  <a:srgbClr val="231C1C"/>
                </a:solidFill>
                <a:latin typeface="Flama Bold Italic"/>
                <a:cs typeface="Flama Bold Italic"/>
              </a:rPr>
              <a:t>rahoituksen</a:t>
            </a:r>
            <a:endParaRPr sz="2000" kern="0" dirty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  <a:p>
            <a:pPr marL="180975" defTabSz="685800">
              <a:spcBef>
                <a:spcPts val="90"/>
              </a:spcBef>
            </a:pPr>
            <a:r>
              <a:rPr sz="2000" b="1" kern="0" spc="-56" dirty="0">
                <a:solidFill>
                  <a:srgbClr val="231C1C"/>
                </a:solidFill>
                <a:latin typeface="Flama Bold"/>
                <a:cs typeface="Flama Bold"/>
              </a:rPr>
              <a:t>80:lle </a:t>
            </a:r>
            <a:r>
              <a:rPr sz="2000" b="1" kern="0" spc="-60" dirty="0">
                <a:solidFill>
                  <a:srgbClr val="231C1C"/>
                </a:solidFill>
                <a:latin typeface="Flama Bold"/>
                <a:cs typeface="Flama Bold"/>
              </a:rPr>
              <a:t>lisäpaikalle</a:t>
            </a:r>
            <a:r>
              <a:rPr sz="2000" b="1" kern="0" spc="-30" dirty="0">
                <a:solidFill>
                  <a:srgbClr val="231C1C"/>
                </a:solidFill>
                <a:latin typeface="Flama Bold"/>
                <a:cs typeface="Flama Bold"/>
              </a:rPr>
              <a:t> </a:t>
            </a:r>
            <a:r>
              <a:rPr sz="2000" kern="0" spc="-53" dirty="0">
                <a:solidFill>
                  <a:srgbClr val="231C1C"/>
                </a:solidFill>
                <a:latin typeface="Flama Bold Italic"/>
                <a:cs typeface="Flama Bold Italic"/>
              </a:rPr>
              <a:t>oppivelvollisuuskoulutukseen.</a:t>
            </a:r>
            <a:endParaRPr sz="2000" kern="0" dirty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  <a:p>
            <a:pPr marL="180975" indent="-171450" defTabSz="685800">
              <a:spcBef>
                <a:spcPts val="1290"/>
              </a:spcBef>
              <a:buFontTx/>
              <a:buChar char="•"/>
              <a:tabLst>
                <a:tab pos="180975" algn="l"/>
              </a:tabLst>
            </a:pPr>
            <a:r>
              <a:rPr sz="2000" kern="0" spc="-60" dirty="0">
                <a:solidFill>
                  <a:srgbClr val="231C1C"/>
                </a:solidFill>
                <a:latin typeface="Flama Bold Italic"/>
                <a:cs typeface="Flama Bold Italic"/>
              </a:rPr>
              <a:t>Jämsän</a:t>
            </a:r>
            <a:r>
              <a:rPr sz="2000" kern="0" spc="-75" dirty="0">
                <a:solidFill>
                  <a:srgbClr val="231C1C"/>
                </a:solidFill>
                <a:latin typeface="Flama Bold Italic"/>
                <a:cs typeface="Flama Bold Italic"/>
              </a:rPr>
              <a:t> </a:t>
            </a:r>
            <a:r>
              <a:rPr sz="2000" kern="0" spc="-60" dirty="0">
                <a:solidFill>
                  <a:srgbClr val="231C1C"/>
                </a:solidFill>
                <a:latin typeface="Flama Bold Italic"/>
                <a:cs typeface="Flama Bold Italic"/>
              </a:rPr>
              <a:t>opistolla</a:t>
            </a:r>
            <a:r>
              <a:rPr sz="2000" kern="0" spc="-71" dirty="0">
                <a:solidFill>
                  <a:srgbClr val="231C1C"/>
                </a:solidFill>
                <a:latin typeface="Flama Bold Italic"/>
                <a:cs typeface="Flama Bold Italic"/>
              </a:rPr>
              <a:t> </a:t>
            </a:r>
            <a:r>
              <a:rPr sz="2000" kern="0" spc="-45" dirty="0">
                <a:solidFill>
                  <a:srgbClr val="231C1C"/>
                </a:solidFill>
                <a:latin typeface="Flama Bold Italic"/>
                <a:cs typeface="Flama Bold Italic"/>
              </a:rPr>
              <a:t>on</a:t>
            </a:r>
            <a:r>
              <a:rPr sz="2000" kern="0" spc="-75" dirty="0">
                <a:solidFill>
                  <a:srgbClr val="231C1C"/>
                </a:solidFill>
                <a:latin typeface="Flama Bold Italic"/>
                <a:cs typeface="Flama Bold Italic"/>
              </a:rPr>
              <a:t> </a:t>
            </a:r>
            <a:r>
              <a:rPr sz="2000" kern="0" spc="-60" dirty="0">
                <a:solidFill>
                  <a:srgbClr val="231C1C"/>
                </a:solidFill>
                <a:latin typeface="Flama Bold Italic"/>
                <a:cs typeface="Flama Bold Italic"/>
              </a:rPr>
              <a:t>olemassa</a:t>
            </a:r>
            <a:r>
              <a:rPr sz="2000" kern="0" spc="-71" dirty="0">
                <a:solidFill>
                  <a:srgbClr val="231C1C"/>
                </a:solidFill>
                <a:latin typeface="Flama Bold Italic"/>
                <a:cs typeface="Flama Bold Italic"/>
              </a:rPr>
              <a:t> aiemmin </a:t>
            </a:r>
            <a:r>
              <a:rPr sz="2000" kern="0" spc="-8" dirty="0">
                <a:solidFill>
                  <a:srgbClr val="231C1C"/>
                </a:solidFill>
                <a:latin typeface="Flama Bold Italic"/>
                <a:cs typeface="Flama Bold Italic"/>
              </a:rPr>
              <a:t>hankittu</a:t>
            </a:r>
            <a:endParaRPr sz="2000" kern="0" dirty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  <a:p>
            <a:pPr marL="180975" defTabSz="685800">
              <a:spcBef>
                <a:spcPts val="90"/>
              </a:spcBef>
            </a:pPr>
            <a:r>
              <a:rPr sz="2000" b="1" kern="0" spc="-56" dirty="0" err="1">
                <a:solidFill>
                  <a:srgbClr val="231C1C"/>
                </a:solidFill>
                <a:latin typeface="Flama Bold"/>
                <a:cs typeface="Flama Bold"/>
              </a:rPr>
              <a:t>sivutoimi</a:t>
            </a:r>
            <a:r>
              <a:rPr lang="fi-FI" sz="2000" b="1" kern="0" spc="-56" dirty="0">
                <a:solidFill>
                  <a:srgbClr val="231C1C"/>
                </a:solidFill>
                <a:latin typeface="Flama Bold"/>
                <a:cs typeface="Flama Bold"/>
              </a:rPr>
              <a:t>piste</a:t>
            </a:r>
            <a:r>
              <a:rPr sz="2000" b="1" kern="0" spc="-56" dirty="0" err="1">
                <a:solidFill>
                  <a:srgbClr val="231C1C"/>
                </a:solidFill>
                <a:latin typeface="Flama Bold"/>
                <a:cs typeface="Flama Bold"/>
              </a:rPr>
              <a:t>lupa</a:t>
            </a:r>
            <a:r>
              <a:rPr sz="2000" b="1" kern="0" spc="-38" dirty="0">
                <a:solidFill>
                  <a:srgbClr val="231C1C"/>
                </a:solidFill>
                <a:latin typeface="Flama Bold"/>
                <a:cs typeface="Flama Bold"/>
              </a:rPr>
              <a:t> </a:t>
            </a:r>
            <a:r>
              <a:rPr sz="2000" kern="0" spc="-68" dirty="0">
                <a:solidFill>
                  <a:srgbClr val="231C1C"/>
                </a:solidFill>
                <a:latin typeface="Flama Bold Italic"/>
                <a:cs typeface="Flama Bold Italic"/>
              </a:rPr>
              <a:t>Hausjärven</a:t>
            </a:r>
            <a:r>
              <a:rPr sz="2000" kern="0" spc="-56" dirty="0">
                <a:solidFill>
                  <a:srgbClr val="231C1C"/>
                </a:solidFill>
                <a:latin typeface="Flama Bold Italic"/>
                <a:cs typeface="Flama Bold Italic"/>
              </a:rPr>
              <a:t> </a:t>
            </a:r>
            <a:r>
              <a:rPr sz="2000" kern="0" spc="-8" dirty="0">
                <a:solidFill>
                  <a:srgbClr val="231C1C"/>
                </a:solidFill>
                <a:latin typeface="Flama Bold Italic"/>
                <a:cs typeface="Flama Bold Italic"/>
              </a:rPr>
              <a:t>kunnassa.</a:t>
            </a:r>
            <a:endParaRPr sz="2000" kern="0" dirty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  <a:p>
            <a:pPr marL="180975" indent="-171450" defTabSz="685800">
              <a:spcBef>
                <a:spcPts val="840"/>
              </a:spcBef>
              <a:buFontTx/>
              <a:buChar char="•"/>
              <a:tabLst>
                <a:tab pos="180975" algn="l"/>
              </a:tabLst>
            </a:pPr>
            <a:r>
              <a:rPr sz="2000" kern="0" spc="-68" dirty="0">
                <a:solidFill>
                  <a:srgbClr val="231C1C"/>
                </a:solidFill>
                <a:latin typeface="Flama Bold Italic"/>
                <a:cs typeface="Flama Bold Italic"/>
              </a:rPr>
              <a:t>Maitoisten</a:t>
            </a:r>
            <a:r>
              <a:rPr sz="2000" kern="0" spc="-34" dirty="0">
                <a:solidFill>
                  <a:srgbClr val="231C1C"/>
                </a:solidFill>
                <a:latin typeface="Flama Bold Italic"/>
                <a:cs typeface="Flama Bold Italic"/>
              </a:rPr>
              <a:t> </a:t>
            </a:r>
            <a:r>
              <a:rPr sz="2000" kern="0" spc="-71" dirty="0">
                <a:solidFill>
                  <a:srgbClr val="231C1C"/>
                </a:solidFill>
                <a:latin typeface="Flama Bold Italic"/>
                <a:cs typeface="Flama Bold Italic"/>
              </a:rPr>
              <a:t>leirikeskuksen</a:t>
            </a:r>
            <a:r>
              <a:rPr sz="2000" kern="0" spc="-34" dirty="0">
                <a:solidFill>
                  <a:srgbClr val="231C1C"/>
                </a:solidFill>
                <a:latin typeface="Flama Bold Italic"/>
                <a:cs typeface="Flama Bold Italic"/>
              </a:rPr>
              <a:t> </a:t>
            </a:r>
            <a:r>
              <a:rPr sz="2000" b="1" kern="0" spc="-60" dirty="0">
                <a:solidFill>
                  <a:srgbClr val="231C1C"/>
                </a:solidFill>
                <a:latin typeface="Flama Bold"/>
                <a:cs typeface="Flama Bold"/>
              </a:rPr>
              <a:t>tilojen</a:t>
            </a:r>
            <a:r>
              <a:rPr sz="2000" b="1" kern="0" spc="-38" dirty="0">
                <a:solidFill>
                  <a:srgbClr val="231C1C"/>
                </a:solidFill>
                <a:latin typeface="Flama Bold"/>
                <a:cs typeface="Flama Bold"/>
              </a:rPr>
              <a:t> </a:t>
            </a:r>
            <a:r>
              <a:rPr sz="2000" b="1" kern="0" spc="-41" dirty="0">
                <a:solidFill>
                  <a:srgbClr val="231C1C"/>
                </a:solidFill>
                <a:latin typeface="Flama Bold"/>
                <a:cs typeface="Flama Bold"/>
              </a:rPr>
              <a:t>muokkaukseen</a:t>
            </a:r>
            <a:endParaRPr sz="2000" kern="0" dirty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  <a:p>
            <a:pPr marL="180975" defTabSz="685800">
              <a:spcBef>
                <a:spcPts val="90"/>
              </a:spcBef>
            </a:pPr>
            <a:r>
              <a:rPr sz="2000" kern="0" spc="-56" dirty="0">
                <a:solidFill>
                  <a:srgbClr val="231C1C"/>
                </a:solidFill>
                <a:latin typeface="Flama Bold Italic"/>
                <a:cs typeface="Flama Bold Italic"/>
              </a:rPr>
              <a:t>opistoa</a:t>
            </a:r>
            <a:r>
              <a:rPr sz="2000" kern="0" spc="-75" dirty="0">
                <a:solidFill>
                  <a:srgbClr val="231C1C"/>
                </a:solidFill>
                <a:latin typeface="Flama Bold Italic"/>
                <a:cs typeface="Flama Bold Italic"/>
              </a:rPr>
              <a:t> </a:t>
            </a:r>
            <a:r>
              <a:rPr sz="2000" kern="0" spc="-53" dirty="0">
                <a:solidFill>
                  <a:srgbClr val="231C1C"/>
                </a:solidFill>
                <a:latin typeface="Flama Bold Italic"/>
                <a:cs typeface="Flama Bold Italic"/>
              </a:rPr>
              <a:t>varten</a:t>
            </a:r>
            <a:r>
              <a:rPr sz="2000" kern="0" spc="-75" dirty="0">
                <a:solidFill>
                  <a:srgbClr val="231C1C"/>
                </a:solidFill>
                <a:latin typeface="Flama Bold Italic"/>
                <a:cs typeface="Flama Bold Italic"/>
              </a:rPr>
              <a:t> </a:t>
            </a:r>
            <a:r>
              <a:rPr sz="2000" kern="0" spc="-53" dirty="0">
                <a:solidFill>
                  <a:srgbClr val="231C1C"/>
                </a:solidFill>
                <a:latin typeface="Flama Bold Italic"/>
                <a:cs typeface="Flama Bold Italic"/>
              </a:rPr>
              <a:t>tarvitaan</a:t>
            </a:r>
            <a:r>
              <a:rPr sz="2000" kern="0" spc="-75" dirty="0">
                <a:solidFill>
                  <a:srgbClr val="231C1C"/>
                </a:solidFill>
                <a:latin typeface="Flama Bold Italic"/>
                <a:cs typeface="Flama Bold Italic"/>
              </a:rPr>
              <a:t> </a:t>
            </a:r>
            <a:r>
              <a:rPr sz="2000" kern="0" spc="-68" dirty="0">
                <a:solidFill>
                  <a:srgbClr val="231C1C"/>
                </a:solidFill>
                <a:latin typeface="Flama Bold Italic"/>
                <a:cs typeface="Flama Bold Italic"/>
              </a:rPr>
              <a:t>varoja</a:t>
            </a:r>
            <a:r>
              <a:rPr sz="2000" kern="0" spc="-71" dirty="0">
                <a:solidFill>
                  <a:srgbClr val="231C1C"/>
                </a:solidFill>
                <a:latin typeface="Flama Bold Italic"/>
                <a:cs typeface="Flama Bold Italic"/>
              </a:rPr>
              <a:t> </a:t>
            </a:r>
            <a:r>
              <a:rPr sz="2000" kern="0" spc="-60" dirty="0" err="1">
                <a:solidFill>
                  <a:srgbClr val="231C1C"/>
                </a:solidFill>
                <a:latin typeface="Flama Bold Italic"/>
                <a:cs typeface="Flama Bold Italic"/>
              </a:rPr>
              <a:t>noin</a:t>
            </a:r>
            <a:r>
              <a:rPr sz="2000" kern="0" spc="-75" dirty="0">
                <a:solidFill>
                  <a:srgbClr val="231C1C"/>
                </a:solidFill>
                <a:latin typeface="Flama Bold Italic"/>
                <a:cs typeface="Flama Bold Italic"/>
              </a:rPr>
              <a:t> </a:t>
            </a:r>
            <a:r>
              <a:rPr sz="2000" kern="0" spc="-8" dirty="0">
                <a:solidFill>
                  <a:srgbClr val="231C1C"/>
                </a:solidFill>
                <a:latin typeface="Flama Bold Italic"/>
                <a:cs typeface="Flama Bold Italic"/>
              </a:rPr>
              <a:t>200.000</a:t>
            </a:r>
            <a:r>
              <a:rPr lang="fi-FI" sz="2000" kern="0" spc="-8" dirty="0">
                <a:solidFill>
                  <a:srgbClr val="231C1C"/>
                </a:solidFill>
                <a:latin typeface="Flama Bold Italic"/>
                <a:cs typeface="Flama Bold Italic"/>
              </a:rPr>
              <a:t> </a:t>
            </a:r>
            <a:r>
              <a:rPr sz="2000" kern="0" spc="-8" dirty="0">
                <a:solidFill>
                  <a:srgbClr val="231C1C"/>
                </a:solidFill>
                <a:latin typeface="Flama Bold Italic"/>
                <a:cs typeface="Flama Bold Italic"/>
              </a:rPr>
              <a:t>€.</a:t>
            </a:r>
            <a:r>
              <a:rPr lang="fi-FI" sz="2000" kern="0" spc="-8" dirty="0">
                <a:solidFill>
                  <a:srgbClr val="231C1C"/>
                </a:solidFill>
                <a:latin typeface="Flama Bold Italic"/>
                <a:cs typeface="Flama Bold Italic"/>
              </a:rPr>
              <a:t> </a:t>
            </a:r>
            <a:endParaRPr sz="2000" kern="0" dirty="0">
              <a:solidFill>
                <a:sysClr val="windowText" lastClr="000000"/>
              </a:solidFill>
              <a:latin typeface="Flama Bold Italic"/>
              <a:cs typeface="Flama Bold Ital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235072" y="269998"/>
            <a:ext cx="675323" cy="429578"/>
            <a:chOff x="10980096" y="359998"/>
            <a:chExt cx="900430" cy="572770"/>
          </a:xfrm>
        </p:grpSpPr>
        <p:sp>
          <p:nvSpPr>
            <p:cNvPr id="6" name="object 6"/>
            <p:cNvSpPr/>
            <p:nvPr/>
          </p:nvSpPr>
          <p:spPr>
            <a:xfrm>
              <a:off x="10980090" y="360006"/>
              <a:ext cx="900430" cy="572770"/>
            </a:xfrm>
            <a:custGeom>
              <a:avLst/>
              <a:gdLst/>
              <a:ahLst/>
              <a:cxnLst/>
              <a:rect l="l" t="t" r="r" b="b"/>
              <a:pathLst>
                <a:path w="900429" h="572769">
                  <a:moveTo>
                    <a:pt x="306273" y="551230"/>
                  </a:moveTo>
                  <a:lnTo>
                    <a:pt x="304380" y="536295"/>
                  </a:lnTo>
                  <a:lnTo>
                    <a:pt x="174396" y="115265"/>
                  </a:lnTo>
                  <a:lnTo>
                    <a:pt x="165823" y="100558"/>
                  </a:lnTo>
                  <a:lnTo>
                    <a:pt x="154266" y="95034"/>
                  </a:lnTo>
                  <a:lnTo>
                    <a:pt x="142544" y="99631"/>
                  </a:lnTo>
                  <a:lnTo>
                    <a:pt x="133515" y="115265"/>
                  </a:lnTo>
                  <a:lnTo>
                    <a:pt x="1892" y="536295"/>
                  </a:lnTo>
                  <a:lnTo>
                    <a:pt x="0" y="551230"/>
                  </a:lnTo>
                  <a:lnTo>
                    <a:pt x="3937" y="562559"/>
                  </a:lnTo>
                  <a:lnTo>
                    <a:pt x="13385" y="569760"/>
                  </a:lnTo>
                  <a:lnTo>
                    <a:pt x="28054" y="572274"/>
                  </a:lnTo>
                  <a:lnTo>
                    <a:pt x="278218" y="572274"/>
                  </a:lnTo>
                  <a:lnTo>
                    <a:pt x="292887" y="569760"/>
                  </a:lnTo>
                  <a:lnTo>
                    <a:pt x="302336" y="562559"/>
                  </a:lnTo>
                  <a:lnTo>
                    <a:pt x="306273" y="551230"/>
                  </a:lnTo>
                  <a:close/>
                </a:path>
                <a:path w="900429" h="572769">
                  <a:moveTo>
                    <a:pt x="469226" y="122758"/>
                  </a:moveTo>
                  <a:lnTo>
                    <a:pt x="439280" y="26162"/>
                  </a:lnTo>
                  <a:lnTo>
                    <a:pt x="403301" y="0"/>
                  </a:lnTo>
                  <a:lnTo>
                    <a:pt x="203009" y="0"/>
                  </a:lnTo>
                  <a:lnTo>
                    <a:pt x="188341" y="2514"/>
                  </a:lnTo>
                  <a:lnTo>
                    <a:pt x="178892" y="9715"/>
                  </a:lnTo>
                  <a:lnTo>
                    <a:pt x="174955" y="21043"/>
                  </a:lnTo>
                  <a:lnTo>
                    <a:pt x="176847" y="35966"/>
                  </a:lnTo>
                  <a:lnTo>
                    <a:pt x="203923" y="123558"/>
                  </a:lnTo>
                  <a:lnTo>
                    <a:pt x="205676" y="122999"/>
                  </a:lnTo>
                  <a:lnTo>
                    <a:pt x="206641" y="122999"/>
                  </a:lnTo>
                  <a:lnTo>
                    <a:pt x="469226" y="122758"/>
                  </a:lnTo>
                  <a:close/>
                </a:path>
                <a:path w="900429" h="572769">
                  <a:moveTo>
                    <a:pt x="550113" y="389039"/>
                  </a:moveTo>
                  <a:lnTo>
                    <a:pt x="548005" y="376872"/>
                  </a:lnTo>
                  <a:lnTo>
                    <a:pt x="476262" y="145465"/>
                  </a:lnTo>
                  <a:lnTo>
                    <a:pt x="210756" y="145707"/>
                  </a:lnTo>
                  <a:lnTo>
                    <a:pt x="336270" y="551827"/>
                  </a:lnTo>
                  <a:lnTo>
                    <a:pt x="344068" y="566547"/>
                  </a:lnTo>
                  <a:lnTo>
                    <a:pt x="354558" y="571461"/>
                  </a:lnTo>
                  <a:lnTo>
                    <a:pt x="366737" y="568388"/>
                  </a:lnTo>
                  <a:lnTo>
                    <a:pt x="535736" y="419392"/>
                  </a:lnTo>
                  <a:lnTo>
                    <a:pt x="550113" y="389039"/>
                  </a:lnTo>
                  <a:close/>
                </a:path>
                <a:path w="900429" h="572769">
                  <a:moveTo>
                    <a:pt x="769937" y="122504"/>
                  </a:moveTo>
                  <a:lnTo>
                    <a:pt x="740130" y="26162"/>
                  </a:lnTo>
                  <a:lnTo>
                    <a:pt x="704164" y="0"/>
                  </a:lnTo>
                  <a:lnTo>
                    <a:pt x="495693" y="0"/>
                  </a:lnTo>
                  <a:lnTo>
                    <a:pt x="481025" y="2514"/>
                  </a:lnTo>
                  <a:lnTo>
                    <a:pt x="471563" y="9702"/>
                  </a:lnTo>
                  <a:lnTo>
                    <a:pt x="467639" y="21043"/>
                  </a:lnTo>
                  <a:lnTo>
                    <a:pt x="469531" y="35966"/>
                  </a:lnTo>
                  <a:lnTo>
                    <a:pt x="496366" y="122745"/>
                  </a:lnTo>
                  <a:lnTo>
                    <a:pt x="769937" y="122504"/>
                  </a:lnTo>
                  <a:close/>
                </a:path>
                <a:path w="900429" h="572769">
                  <a:moveTo>
                    <a:pt x="899807" y="551230"/>
                  </a:moveTo>
                  <a:lnTo>
                    <a:pt x="897915" y="536295"/>
                  </a:lnTo>
                  <a:lnTo>
                    <a:pt x="776693" y="144360"/>
                  </a:lnTo>
                  <a:lnTo>
                    <a:pt x="774026" y="145199"/>
                  </a:lnTo>
                  <a:lnTo>
                    <a:pt x="503389" y="145440"/>
                  </a:lnTo>
                  <a:lnTo>
                    <a:pt x="627303" y="546112"/>
                  </a:lnTo>
                  <a:lnTo>
                    <a:pt x="663270" y="572274"/>
                  </a:lnTo>
                  <a:lnTo>
                    <a:pt x="871753" y="572274"/>
                  </a:lnTo>
                  <a:lnTo>
                    <a:pt x="886409" y="569760"/>
                  </a:lnTo>
                  <a:lnTo>
                    <a:pt x="895870" y="562559"/>
                  </a:lnTo>
                  <a:lnTo>
                    <a:pt x="899807" y="551230"/>
                  </a:lnTo>
                  <a:close/>
                </a:path>
              </a:pathLst>
            </a:custGeom>
            <a:solidFill>
              <a:srgbClr val="FFDE00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1072320" y="608470"/>
              <a:ext cx="118110" cy="323850"/>
            </a:xfrm>
            <a:custGeom>
              <a:avLst/>
              <a:gdLst/>
              <a:ahLst/>
              <a:cxnLst/>
              <a:rect l="l" t="t" r="r" b="b"/>
              <a:pathLst>
                <a:path w="118109" h="323850">
                  <a:moveTo>
                    <a:pt x="5245" y="185420"/>
                  </a:moveTo>
                  <a:lnTo>
                    <a:pt x="3543" y="185420"/>
                  </a:lnTo>
                  <a:lnTo>
                    <a:pt x="927" y="187960"/>
                  </a:lnTo>
                  <a:lnTo>
                    <a:pt x="126" y="189230"/>
                  </a:lnTo>
                  <a:lnTo>
                    <a:pt x="50" y="191770"/>
                  </a:lnTo>
                  <a:lnTo>
                    <a:pt x="1960" y="210820"/>
                  </a:lnTo>
                  <a:lnTo>
                    <a:pt x="9686" y="228600"/>
                  </a:lnTo>
                  <a:lnTo>
                    <a:pt x="22551" y="241300"/>
                  </a:lnTo>
                  <a:lnTo>
                    <a:pt x="39890" y="251460"/>
                  </a:lnTo>
                  <a:lnTo>
                    <a:pt x="48844" y="254000"/>
                  </a:lnTo>
                  <a:lnTo>
                    <a:pt x="53301" y="254000"/>
                  </a:lnTo>
                  <a:lnTo>
                    <a:pt x="53987" y="323850"/>
                  </a:lnTo>
                  <a:lnTo>
                    <a:pt x="65341" y="323850"/>
                  </a:lnTo>
                  <a:lnTo>
                    <a:pt x="64655" y="254000"/>
                  </a:lnTo>
                  <a:lnTo>
                    <a:pt x="76870" y="251460"/>
                  </a:lnTo>
                  <a:lnTo>
                    <a:pt x="88252" y="246380"/>
                  </a:lnTo>
                  <a:lnTo>
                    <a:pt x="93352" y="242570"/>
                  </a:lnTo>
                  <a:lnTo>
                    <a:pt x="64541" y="242570"/>
                  </a:lnTo>
                  <a:lnTo>
                    <a:pt x="64529" y="241300"/>
                  </a:lnTo>
                  <a:lnTo>
                    <a:pt x="49809" y="241300"/>
                  </a:lnTo>
                  <a:lnTo>
                    <a:pt x="46545" y="240030"/>
                  </a:lnTo>
                  <a:lnTo>
                    <a:pt x="43624" y="240030"/>
                  </a:lnTo>
                  <a:lnTo>
                    <a:pt x="32806" y="233680"/>
                  </a:lnTo>
                  <a:lnTo>
                    <a:pt x="22853" y="226060"/>
                  </a:lnTo>
                  <a:lnTo>
                    <a:pt x="15253" y="213360"/>
                  </a:lnTo>
                  <a:lnTo>
                    <a:pt x="11493" y="199390"/>
                  </a:lnTo>
                  <a:lnTo>
                    <a:pt x="45533" y="199390"/>
                  </a:lnTo>
                  <a:lnTo>
                    <a:pt x="37988" y="195580"/>
                  </a:lnTo>
                  <a:lnTo>
                    <a:pt x="31705" y="191770"/>
                  </a:lnTo>
                  <a:lnTo>
                    <a:pt x="28206" y="189230"/>
                  </a:lnTo>
                  <a:lnTo>
                    <a:pt x="25756" y="186690"/>
                  </a:lnTo>
                  <a:lnTo>
                    <a:pt x="10363" y="186690"/>
                  </a:lnTo>
                  <a:lnTo>
                    <a:pt x="5245" y="185420"/>
                  </a:lnTo>
                  <a:close/>
                </a:path>
                <a:path w="118109" h="323850">
                  <a:moveTo>
                    <a:pt x="117716" y="193040"/>
                  </a:moveTo>
                  <a:lnTo>
                    <a:pt x="105282" y="193040"/>
                  </a:lnTo>
                  <a:lnTo>
                    <a:pt x="105917" y="194310"/>
                  </a:lnTo>
                  <a:lnTo>
                    <a:pt x="106337" y="195580"/>
                  </a:lnTo>
                  <a:lnTo>
                    <a:pt x="106552" y="195580"/>
                  </a:lnTo>
                  <a:lnTo>
                    <a:pt x="106641" y="196850"/>
                  </a:lnTo>
                  <a:lnTo>
                    <a:pt x="106679" y="198120"/>
                  </a:lnTo>
                  <a:lnTo>
                    <a:pt x="105825" y="203200"/>
                  </a:lnTo>
                  <a:lnTo>
                    <a:pt x="82137" y="236220"/>
                  </a:lnTo>
                  <a:lnTo>
                    <a:pt x="64541" y="242570"/>
                  </a:lnTo>
                  <a:lnTo>
                    <a:pt x="93352" y="242570"/>
                  </a:lnTo>
                  <a:lnTo>
                    <a:pt x="117127" y="205740"/>
                  </a:lnTo>
                  <a:lnTo>
                    <a:pt x="117738" y="199390"/>
                  </a:lnTo>
                  <a:lnTo>
                    <a:pt x="117860" y="198120"/>
                  </a:lnTo>
                  <a:lnTo>
                    <a:pt x="117919" y="194310"/>
                  </a:lnTo>
                  <a:lnTo>
                    <a:pt x="117716" y="193040"/>
                  </a:lnTo>
                  <a:close/>
                </a:path>
                <a:path w="118109" h="323850">
                  <a:moveTo>
                    <a:pt x="45533" y="199390"/>
                  </a:moveTo>
                  <a:lnTo>
                    <a:pt x="11493" y="199390"/>
                  </a:lnTo>
                  <a:lnTo>
                    <a:pt x="24650" y="201930"/>
                  </a:lnTo>
                  <a:lnTo>
                    <a:pt x="30677" y="205740"/>
                  </a:lnTo>
                  <a:lnTo>
                    <a:pt x="38174" y="209550"/>
                  </a:lnTo>
                  <a:lnTo>
                    <a:pt x="45983" y="213360"/>
                  </a:lnTo>
                  <a:lnTo>
                    <a:pt x="52946" y="217170"/>
                  </a:lnTo>
                  <a:lnTo>
                    <a:pt x="53060" y="228600"/>
                  </a:lnTo>
                  <a:lnTo>
                    <a:pt x="53187" y="241300"/>
                  </a:lnTo>
                  <a:lnTo>
                    <a:pt x="64529" y="241300"/>
                  </a:lnTo>
                  <a:lnTo>
                    <a:pt x="64408" y="228600"/>
                  </a:lnTo>
                  <a:lnTo>
                    <a:pt x="64300" y="217170"/>
                  </a:lnTo>
                  <a:lnTo>
                    <a:pt x="75201" y="212090"/>
                  </a:lnTo>
                  <a:lnTo>
                    <a:pt x="87628" y="204470"/>
                  </a:lnTo>
                  <a:lnTo>
                    <a:pt x="52819" y="204470"/>
                  </a:lnTo>
                  <a:lnTo>
                    <a:pt x="45533" y="199390"/>
                  </a:lnTo>
                  <a:close/>
                </a:path>
                <a:path w="118109" h="323850">
                  <a:moveTo>
                    <a:pt x="42583" y="156210"/>
                  </a:moveTo>
                  <a:lnTo>
                    <a:pt x="16586" y="156210"/>
                  </a:lnTo>
                  <a:lnTo>
                    <a:pt x="19811" y="157480"/>
                  </a:lnTo>
                  <a:lnTo>
                    <a:pt x="25211" y="160020"/>
                  </a:lnTo>
                  <a:lnTo>
                    <a:pt x="33958" y="165100"/>
                  </a:lnTo>
                  <a:lnTo>
                    <a:pt x="43836" y="170180"/>
                  </a:lnTo>
                  <a:lnTo>
                    <a:pt x="52527" y="173990"/>
                  </a:lnTo>
                  <a:lnTo>
                    <a:pt x="52575" y="179070"/>
                  </a:lnTo>
                  <a:lnTo>
                    <a:pt x="52697" y="191770"/>
                  </a:lnTo>
                  <a:lnTo>
                    <a:pt x="52819" y="204470"/>
                  </a:lnTo>
                  <a:lnTo>
                    <a:pt x="64185" y="204470"/>
                  </a:lnTo>
                  <a:lnTo>
                    <a:pt x="64071" y="193040"/>
                  </a:lnTo>
                  <a:lnTo>
                    <a:pt x="63944" y="180340"/>
                  </a:lnTo>
                  <a:lnTo>
                    <a:pt x="63893" y="175260"/>
                  </a:lnTo>
                  <a:lnTo>
                    <a:pt x="68872" y="173990"/>
                  </a:lnTo>
                  <a:lnTo>
                    <a:pt x="74691" y="171450"/>
                  </a:lnTo>
                  <a:lnTo>
                    <a:pt x="81449" y="167640"/>
                  </a:lnTo>
                  <a:lnTo>
                    <a:pt x="87752" y="163830"/>
                  </a:lnTo>
                  <a:lnTo>
                    <a:pt x="63779" y="163830"/>
                  </a:lnTo>
                  <a:lnTo>
                    <a:pt x="63755" y="161290"/>
                  </a:lnTo>
                  <a:lnTo>
                    <a:pt x="52400" y="161290"/>
                  </a:lnTo>
                  <a:lnTo>
                    <a:pt x="44594" y="157480"/>
                  </a:lnTo>
                  <a:lnTo>
                    <a:pt x="42583" y="156210"/>
                  </a:lnTo>
                  <a:close/>
                </a:path>
                <a:path w="118109" h="323850">
                  <a:moveTo>
                    <a:pt x="115000" y="154940"/>
                  </a:moveTo>
                  <a:lnTo>
                    <a:pt x="103479" y="154940"/>
                  </a:lnTo>
                  <a:lnTo>
                    <a:pt x="103187" y="156210"/>
                  </a:lnTo>
                  <a:lnTo>
                    <a:pt x="102654" y="161290"/>
                  </a:lnTo>
                  <a:lnTo>
                    <a:pt x="101670" y="167640"/>
                  </a:lnTo>
                  <a:lnTo>
                    <a:pt x="72779" y="199390"/>
                  </a:lnTo>
                  <a:lnTo>
                    <a:pt x="64185" y="204470"/>
                  </a:lnTo>
                  <a:lnTo>
                    <a:pt x="87628" y="204470"/>
                  </a:lnTo>
                  <a:lnTo>
                    <a:pt x="98338" y="198120"/>
                  </a:lnTo>
                  <a:lnTo>
                    <a:pt x="104089" y="193040"/>
                  </a:lnTo>
                  <a:lnTo>
                    <a:pt x="117716" y="193040"/>
                  </a:lnTo>
                  <a:lnTo>
                    <a:pt x="117233" y="191770"/>
                  </a:lnTo>
                  <a:lnTo>
                    <a:pt x="116052" y="186690"/>
                  </a:lnTo>
                  <a:lnTo>
                    <a:pt x="113410" y="184150"/>
                  </a:lnTo>
                  <a:lnTo>
                    <a:pt x="109893" y="182880"/>
                  </a:lnTo>
                  <a:lnTo>
                    <a:pt x="112013" y="176530"/>
                  </a:lnTo>
                  <a:lnTo>
                    <a:pt x="115000" y="154940"/>
                  </a:lnTo>
                  <a:close/>
                </a:path>
                <a:path w="118109" h="323850">
                  <a:moveTo>
                    <a:pt x="12623" y="58420"/>
                  </a:moveTo>
                  <a:lnTo>
                    <a:pt x="10363" y="58420"/>
                  </a:lnTo>
                  <a:lnTo>
                    <a:pt x="4203" y="62230"/>
                  </a:lnTo>
                  <a:lnTo>
                    <a:pt x="1498" y="67310"/>
                  </a:lnTo>
                  <a:lnTo>
                    <a:pt x="533" y="74930"/>
                  </a:lnTo>
                  <a:lnTo>
                    <a:pt x="507" y="76200"/>
                  </a:lnTo>
                  <a:lnTo>
                    <a:pt x="1464" y="85090"/>
                  </a:lnTo>
                  <a:lnTo>
                    <a:pt x="3221" y="91440"/>
                  </a:lnTo>
                  <a:lnTo>
                    <a:pt x="5637" y="96520"/>
                  </a:lnTo>
                  <a:lnTo>
                    <a:pt x="8445" y="102870"/>
                  </a:lnTo>
                  <a:lnTo>
                    <a:pt x="0" y="116840"/>
                  </a:lnTo>
                  <a:lnTo>
                    <a:pt x="324" y="120650"/>
                  </a:lnTo>
                  <a:lnTo>
                    <a:pt x="432" y="121920"/>
                  </a:lnTo>
                  <a:lnTo>
                    <a:pt x="540" y="123190"/>
                  </a:lnTo>
                  <a:lnTo>
                    <a:pt x="2457" y="130810"/>
                  </a:lnTo>
                  <a:lnTo>
                    <a:pt x="5422" y="137160"/>
                  </a:lnTo>
                  <a:lnTo>
                    <a:pt x="9105" y="144780"/>
                  </a:lnTo>
                  <a:lnTo>
                    <a:pt x="5168" y="144780"/>
                  </a:lnTo>
                  <a:lnTo>
                    <a:pt x="2844" y="147320"/>
                  </a:lnTo>
                  <a:lnTo>
                    <a:pt x="482" y="152400"/>
                  </a:lnTo>
                  <a:lnTo>
                    <a:pt x="0" y="153670"/>
                  </a:lnTo>
                  <a:lnTo>
                    <a:pt x="86" y="161290"/>
                  </a:lnTo>
                  <a:lnTo>
                    <a:pt x="211" y="163830"/>
                  </a:lnTo>
                  <a:lnTo>
                    <a:pt x="2441" y="171450"/>
                  </a:lnTo>
                  <a:lnTo>
                    <a:pt x="5999" y="179070"/>
                  </a:lnTo>
                  <a:lnTo>
                    <a:pt x="10363" y="186690"/>
                  </a:lnTo>
                  <a:lnTo>
                    <a:pt x="25756" y="186690"/>
                  </a:lnTo>
                  <a:lnTo>
                    <a:pt x="22080" y="182880"/>
                  </a:lnTo>
                  <a:lnTo>
                    <a:pt x="16676" y="173990"/>
                  </a:lnTo>
                  <a:lnTo>
                    <a:pt x="12742" y="165100"/>
                  </a:lnTo>
                  <a:lnTo>
                    <a:pt x="11023" y="158750"/>
                  </a:lnTo>
                  <a:lnTo>
                    <a:pt x="11112" y="156210"/>
                  </a:lnTo>
                  <a:lnTo>
                    <a:pt x="42583" y="156210"/>
                  </a:lnTo>
                  <a:lnTo>
                    <a:pt x="36550" y="152400"/>
                  </a:lnTo>
                  <a:lnTo>
                    <a:pt x="11252" y="116840"/>
                  </a:lnTo>
                  <a:lnTo>
                    <a:pt x="11290" y="115570"/>
                  </a:lnTo>
                  <a:lnTo>
                    <a:pt x="11429" y="115570"/>
                  </a:lnTo>
                  <a:lnTo>
                    <a:pt x="11760" y="114300"/>
                  </a:lnTo>
                  <a:lnTo>
                    <a:pt x="11976" y="114300"/>
                  </a:lnTo>
                  <a:lnTo>
                    <a:pt x="14287" y="113030"/>
                  </a:lnTo>
                  <a:lnTo>
                    <a:pt x="38158" y="113030"/>
                  </a:lnTo>
                  <a:lnTo>
                    <a:pt x="34561" y="110490"/>
                  </a:lnTo>
                  <a:lnTo>
                    <a:pt x="27033" y="106680"/>
                  </a:lnTo>
                  <a:lnTo>
                    <a:pt x="22974" y="102870"/>
                  </a:lnTo>
                  <a:lnTo>
                    <a:pt x="19684" y="99060"/>
                  </a:lnTo>
                  <a:lnTo>
                    <a:pt x="16265" y="92710"/>
                  </a:lnTo>
                  <a:lnTo>
                    <a:pt x="13451" y="85090"/>
                  </a:lnTo>
                  <a:lnTo>
                    <a:pt x="11976" y="77470"/>
                  </a:lnTo>
                  <a:lnTo>
                    <a:pt x="12026" y="74930"/>
                  </a:lnTo>
                  <a:lnTo>
                    <a:pt x="12166" y="73660"/>
                  </a:lnTo>
                  <a:lnTo>
                    <a:pt x="12395" y="72390"/>
                  </a:lnTo>
                  <a:lnTo>
                    <a:pt x="39331" y="72390"/>
                  </a:lnTo>
                  <a:lnTo>
                    <a:pt x="34785" y="69850"/>
                  </a:lnTo>
                  <a:lnTo>
                    <a:pt x="29806" y="67310"/>
                  </a:lnTo>
                  <a:lnTo>
                    <a:pt x="16662" y="60960"/>
                  </a:lnTo>
                  <a:lnTo>
                    <a:pt x="12623" y="58420"/>
                  </a:lnTo>
                  <a:close/>
                </a:path>
                <a:path w="118109" h="323850">
                  <a:moveTo>
                    <a:pt x="114830" y="113030"/>
                  </a:moveTo>
                  <a:lnTo>
                    <a:pt x="103200" y="113030"/>
                  </a:lnTo>
                  <a:lnTo>
                    <a:pt x="98844" y="142240"/>
                  </a:lnTo>
                  <a:lnTo>
                    <a:pt x="100660" y="143510"/>
                  </a:lnTo>
                  <a:lnTo>
                    <a:pt x="95732" y="144780"/>
                  </a:lnTo>
                  <a:lnTo>
                    <a:pt x="89928" y="148590"/>
                  </a:lnTo>
                  <a:lnTo>
                    <a:pt x="83451" y="152400"/>
                  </a:lnTo>
                  <a:lnTo>
                    <a:pt x="68821" y="161290"/>
                  </a:lnTo>
                  <a:lnTo>
                    <a:pt x="63779" y="163830"/>
                  </a:lnTo>
                  <a:lnTo>
                    <a:pt x="87752" y="163830"/>
                  </a:lnTo>
                  <a:lnTo>
                    <a:pt x="94056" y="160020"/>
                  </a:lnTo>
                  <a:lnTo>
                    <a:pt x="99250" y="157480"/>
                  </a:lnTo>
                  <a:lnTo>
                    <a:pt x="103479" y="154940"/>
                  </a:lnTo>
                  <a:lnTo>
                    <a:pt x="115000" y="154940"/>
                  </a:lnTo>
                  <a:lnTo>
                    <a:pt x="115176" y="153670"/>
                  </a:lnTo>
                  <a:lnTo>
                    <a:pt x="116217" y="149860"/>
                  </a:lnTo>
                  <a:lnTo>
                    <a:pt x="116192" y="148590"/>
                  </a:lnTo>
                  <a:lnTo>
                    <a:pt x="116852" y="146050"/>
                  </a:lnTo>
                  <a:lnTo>
                    <a:pt x="116014" y="144780"/>
                  </a:lnTo>
                  <a:lnTo>
                    <a:pt x="111696" y="140970"/>
                  </a:lnTo>
                  <a:lnTo>
                    <a:pt x="110629" y="140970"/>
                  </a:lnTo>
                  <a:lnTo>
                    <a:pt x="114830" y="113030"/>
                  </a:lnTo>
                  <a:close/>
                </a:path>
                <a:path w="118109" h="323850">
                  <a:moveTo>
                    <a:pt x="38158" y="113030"/>
                  </a:moveTo>
                  <a:lnTo>
                    <a:pt x="14287" y="113030"/>
                  </a:lnTo>
                  <a:lnTo>
                    <a:pt x="19532" y="115570"/>
                  </a:lnTo>
                  <a:lnTo>
                    <a:pt x="20332" y="115570"/>
                  </a:lnTo>
                  <a:lnTo>
                    <a:pt x="27693" y="120650"/>
                  </a:lnTo>
                  <a:lnTo>
                    <a:pt x="44942" y="130810"/>
                  </a:lnTo>
                  <a:lnTo>
                    <a:pt x="52146" y="134620"/>
                  </a:lnTo>
                  <a:lnTo>
                    <a:pt x="52170" y="137160"/>
                  </a:lnTo>
                  <a:lnTo>
                    <a:pt x="52279" y="148590"/>
                  </a:lnTo>
                  <a:lnTo>
                    <a:pt x="52400" y="161290"/>
                  </a:lnTo>
                  <a:lnTo>
                    <a:pt x="63755" y="161290"/>
                  </a:lnTo>
                  <a:lnTo>
                    <a:pt x="63633" y="148590"/>
                  </a:lnTo>
                  <a:lnTo>
                    <a:pt x="63524" y="137160"/>
                  </a:lnTo>
                  <a:lnTo>
                    <a:pt x="63499" y="134620"/>
                  </a:lnTo>
                  <a:lnTo>
                    <a:pt x="68160" y="133350"/>
                  </a:lnTo>
                  <a:lnTo>
                    <a:pt x="86756" y="121920"/>
                  </a:lnTo>
                  <a:lnTo>
                    <a:pt x="63385" y="121920"/>
                  </a:lnTo>
                  <a:lnTo>
                    <a:pt x="63373" y="120650"/>
                  </a:lnTo>
                  <a:lnTo>
                    <a:pt x="52006" y="120650"/>
                  </a:lnTo>
                  <a:lnTo>
                    <a:pt x="43553" y="116840"/>
                  </a:lnTo>
                  <a:lnTo>
                    <a:pt x="38158" y="113030"/>
                  </a:lnTo>
                  <a:close/>
                </a:path>
                <a:path w="118109" h="323850">
                  <a:moveTo>
                    <a:pt x="116863" y="69850"/>
                  </a:moveTo>
                  <a:lnTo>
                    <a:pt x="105511" y="69850"/>
                  </a:lnTo>
                  <a:lnTo>
                    <a:pt x="105355" y="72390"/>
                  </a:lnTo>
                  <a:lnTo>
                    <a:pt x="105277" y="73660"/>
                  </a:lnTo>
                  <a:lnTo>
                    <a:pt x="105199" y="74930"/>
                  </a:lnTo>
                  <a:lnTo>
                    <a:pt x="105120" y="76200"/>
                  </a:lnTo>
                  <a:lnTo>
                    <a:pt x="105042" y="77470"/>
                  </a:lnTo>
                  <a:lnTo>
                    <a:pt x="104964" y="78740"/>
                  </a:lnTo>
                  <a:lnTo>
                    <a:pt x="103641" y="85090"/>
                  </a:lnTo>
                  <a:lnTo>
                    <a:pt x="101532" y="92710"/>
                  </a:lnTo>
                  <a:lnTo>
                    <a:pt x="98628" y="99060"/>
                  </a:lnTo>
                  <a:lnTo>
                    <a:pt x="98170" y="100330"/>
                  </a:lnTo>
                  <a:lnTo>
                    <a:pt x="98145" y="102870"/>
                  </a:lnTo>
                  <a:lnTo>
                    <a:pt x="92405" y="105410"/>
                  </a:lnTo>
                  <a:lnTo>
                    <a:pt x="85610" y="109220"/>
                  </a:lnTo>
                  <a:lnTo>
                    <a:pt x="67589" y="120650"/>
                  </a:lnTo>
                  <a:lnTo>
                    <a:pt x="63385" y="121920"/>
                  </a:lnTo>
                  <a:lnTo>
                    <a:pt x="86756" y="121920"/>
                  </a:lnTo>
                  <a:lnTo>
                    <a:pt x="97129" y="115570"/>
                  </a:lnTo>
                  <a:lnTo>
                    <a:pt x="103200" y="113030"/>
                  </a:lnTo>
                  <a:lnTo>
                    <a:pt x="114830" y="113030"/>
                  </a:lnTo>
                  <a:lnTo>
                    <a:pt x="115976" y="105410"/>
                  </a:lnTo>
                  <a:lnTo>
                    <a:pt x="115481" y="102870"/>
                  </a:lnTo>
                  <a:lnTo>
                    <a:pt x="113487" y="100330"/>
                  </a:lnTo>
                  <a:lnTo>
                    <a:pt x="110832" y="100330"/>
                  </a:lnTo>
                  <a:lnTo>
                    <a:pt x="113257" y="93980"/>
                  </a:lnTo>
                  <a:lnTo>
                    <a:pt x="115085" y="86360"/>
                  </a:lnTo>
                  <a:lnTo>
                    <a:pt x="116292" y="80010"/>
                  </a:lnTo>
                  <a:lnTo>
                    <a:pt x="116385" y="78740"/>
                  </a:lnTo>
                  <a:lnTo>
                    <a:pt x="116479" y="77470"/>
                  </a:lnTo>
                  <a:lnTo>
                    <a:pt x="116572" y="76200"/>
                  </a:lnTo>
                  <a:lnTo>
                    <a:pt x="116665" y="74930"/>
                  </a:lnTo>
                  <a:lnTo>
                    <a:pt x="116759" y="73660"/>
                  </a:lnTo>
                  <a:lnTo>
                    <a:pt x="116863" y="69850"/>
                  </a:lnTo>
                  <a:close/>
                </a:path>
                <a:path w="118109" h="323850">
                  <a:moveTo>
                    <a:pt x="60274" y="0"/>
                  </a:moveTo>
                  <a:lnTo>
                    <a:pt x="36667" y="31750"/>
                  </a:lnTo>
                  <a:lnTo>
                    <a:pt x="35277" y="50800"/>
                  </a:lnTo>
                  <a:lnTo>
                    <a:pt x="36048" y="58420"/>
                  </a:lnTo>
                  <a:lnTo>
                    <a:pt x="37420" y="66040"/>
                  </a:lnTo>
                  <a:lnTo>
                    <a:pt x="39331" y="72390"/>
                  </a:lnTo>
                  <a:lnTo>
                    <a:pt x="12674" y="72390"/>
                  </a:lnTo>
                  <a:lnTo>
                    <a:pt x="14617" y="73660"/>
                  </a:lnTo>
                  <a:lnTo>
                    <a:pt x="19380" y="76200"/>
                  </a:lnTo>
                  <a:lnTo>
                    <a:pt x="27355" y="80010"/>
                  </a:lnTo>
                  <a:lnTo>
                    <a:pt x="37296" y="85090"/>
                  </a:lnTo>
                  <a:lnTo>
                    <a:pt x="52006" y="120650"/>
                  </a:lnTo>
                  <a:lnTo>
                    <a:pt x="63373" y="120650"/>
                  </a:lnTo>
                  <a:lnTo>
                    <a:pt x="63264" y="109220"/>
                  </a:lnTo>
                  <a:lnTo>
                    <a:pt x="63143" y="96520"/>
                  </a:lnTo>
                  <a:lnTo>
                    <a:pt x="63131" y="95250"/>
                  </a:lnTo>
                  <a:lnTo>
                    <a:pt x="64541" y="95250"/>
                  </a:lnTo>
                  <a:lnTo>
                    <a:pt x="80929" y="85090"/>
                  </a:lnTo>
                  <a:lnTo>
                    <a:pt x="58318" y="85090"/>
                  </a:lnTo>
                  <a:lnTo>
                    <a:pt x="56959" y="83820"/>
                  </a:lnTo>
                  <a:lnTo>
                    <a:pt x="55308" y="82550"/>
                  </a:lnTo>
                  <a:lnTo>
                    <a:pt x="53466" y="81280"/>
                  </a:lnTo>
                  <a:lnTo>
                    <a:pt x="53759" y="80010"/>
                  </a:lnTo>
                  <a:lnTo>
                    <a:pt x="53682" y="77470"/>
                  </a:lnTo>
                  <a:lnTo>
                    <a:pt x="53263" y="76200"/>
                  </a:lnTo>
                  <a:lnTo>
                    <a:pt x="50301" y="68580"/>
                  </a:lnTo>
                  <a:lnTo>
                    <a:pt x="48098" y="60960"/>
                  </a:lnTo>
                  <a:lnTo>
                    <a:pt x="46795" y="52070"/>
                  </a:lnTo>
                  <a:lnTo>
                    <a:pt x="46720" y="49530"/>
                  </a:lnTo>
                  <a:lnTo>
                    <a:pt x="46607" y="45720"/>
                  </a:lnTo>
                  <a:lnTo>
                    <a:pt x="59651" y="13970"/>
                  </a:lnTo>
                  <a:lnTo>
                    <a:pt x="73443" y="13970"/>
                  </a:lnTo>
                  <a:lnTo>
                    <a:pt x="72088" y="11430"/>
                  </a:lnTo>
                  <a:lnTo>
                    <a:pt x="64706" y="2540"/>
                  </a:lnTo>
                  <a:lnTo>
                    <a:pt x="62953" y="1270"/>
                  </a:lnTo>
                  <a:lnTo>
                    <a:pt x="60274" y="0"/>
                  </a:lnTo>
                  <a:close/>
                </a:path>
                <a:path w="118109" h="323850">
                  <a:moveTo>
                    <a:pt x="73443" y="13970"/>
                  </a:moveTo>
                  <a:lnTo>
                    <a:pt x="59651" y="13970"/>
                  </a:lnTo>
                  <a:lnTo>
                    <a:pt x="64867" y="22860"/>
                  </a:lnTo>
                  <a:lnTo>
                    <a:pt x="68551" y="30480"/>
                  </a:lnTo>
                  <a:lnTo>
                    <a:pt x="70706" y="40640"/>
                  </a:lnTo>
                  <a:lnTo>
                    <a:pt x="71335" y="49530"/>
                  </a:lnTo>
                  <a:lnTo>
                    <a:pt x="70587" y="57150"/>
                  </a:lnTo>
                  <a:lnTo>
                    <a:pt x="58318" y="85090"/>
                  </a:lnTo>
                  <a:lnTo>
                    <a:pt x="80929" y="85090"/>
                  </a:lnTo>
                  <a:lnTo>
                    <a:pt x="101414" y="72390"/>
                  </a:lnTo>
                  <a:lnTo>
                    <a:pt x="78600" y="72390"/>
                  </a:lnTo>
                  <a:lnTo>
                    <a:pt x="80546" y="66040"/>
                  </a:lnTo>
                  <a:lnTo>
                    <a:pt x="81845" y="59690"/>
                  </a:lnTo>
                  <a:lnTo>
                    <a:pt x="82272" y="54610"/>
                  </a:lnTo>
                  <a:lnTo>
                    <a:pt x="82379" y="53340"/>
                  </a:lnTo>
                  <a:lnTo>
                    <a:pt x="82461" y="45720"/>
                  </a:lnTo>
                  <a:lnTo>
                    <a:pt x="80965" y="33020"/>
                  </a:lnTo>
                  <a:lnTo>
                    <a:pt x="77508" y="21590"/>
                  </a:lnTo>
                  <a:lnTo>
                    <a:pt x="73443" y="13970"/>
                  </a:lnTo>
                  <a:close/>
                </a:path>
                <a:path w="118109" h="323850">
                  <a:moveTo>
                    <a:pt x="111671" y="53340"/>
                  </a:moveTo>
                  <a:lnTo>
                    <a:pt x="109562" y="53340"/>
                  </a:lnTo>
                  <a:lnTo>
                    <a:pt x="78600" y="72390"/>
                  </a:lnTo>
                  <a:lnTo>
                    <a:pt x="101414" y="72390"/>
                  </a:lnTo>
                  <a:lnTo>
                    <a:pt x="105511" y="69850"/>
                  </a:lnTo>
                  <a:lnTo>
                    <a:pt x="116863" y="69850"/>
                  </a:lnTo>
                  <a:lnTo>
                    <a:pt x="116784" y="62230"/>
                  </a:lnTo>
                  <a:lnTo>
                    <a:pt x="116677" y="60960"/>
                  </a:lnTo>
                  <a:lnTo>
                    <a:pt x="116570" y="59690"/>
                  </a:lnTo>
                  <a:lnTo>
                    <a:pt x="116464" y="58420"/>
                  </a:lnTo>
                  <a:lnTo>
                    <a:pt x="116357" y="57150"/>
                  </a:lnTo>
                  <a:lnTo>
                    <a:pt x="115188" y="54610"/>
                  </a:lnTo>
                  <a:lnTo>
                    <a:pt x="111671" y="533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D31DC5-F08E-AF1E-4F4D-9DABDFAA2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397" y="411411"/>
            <a:ext cx="5761463" cy="387798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SRK</a:t>
            </a:r>
            <a:r>
              <a:rPr lang="fi-FI" dirty="0"/>
              <a:t>: Kiinteistön omistaja, kiinteistöhuoltopalvelut, ruokapalvelut, kiinteistön kaikki muu toiminta (leirit, juhannusseurat…).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Jämsän opisto</a:t>
            </a:r>
            <a:r>
              <a:rPr lang="fi-FI" dirty="0"/>
              <a:t>: Huolehtii opetuksesta ja kaikesta siihen liittyvästä, vuokraa opetus- ja majoitustilat ja ostaa ruokapalvelut </a:t>
            </a:r>
            <a:r>
              <a:rPr lang="fi-FI" dirty="0" err="1"/>
              <a:t>SRK:lta</a:t>
            </a:r>
            <a:r>
              <a:rPr lang="fi-FI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Uudenmaan kristillisen kansanopiston kannatusyhdistys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/>
              <a:t>ei virallista roolia opiston arjessa, mutta Jämsän opiston kanssa yhteinen ohjausryhmä, jonka tehtävänä huolehtia, että Maitoisten opistokampus koetaan eteläisimmän Suomen omaksi opistoksi.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09CF6AD-F4A7-0E94-00BA-0D010823C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37" y="3348302"/>
            <a:ext cx="2269052" cy="1554615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41A0F384-034D-51D4-F74B-CD579D8D2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40" y="317870"/>
            <a:ext cx="2724581" cy="2954655"/>
          </a:xfrm>
        </p:spPr>
        <p:txBody>
          <a:bodyPr/>
          <a:lstStyle/>
          <a:p>
            <a:pPr algn="ctr"/>
            <a:r>
              <a:rPr lang="fi-FI" sz="3200" dirty="0" err="1"/>
              <a:t>SRK:n</a:t>
            </a:r>
            <a:r>
              <a:rPr lang="fi-FI" sz="3200" dirty="0"/>
              <a:t>, </a:t>
            </a:r>
            <a:br>
              <a:rPr lang="fi-FI" sz="3200" dirty="0"/>
            </a:br>
            <a:r>
              <a:rPr lang="fi-FI" sz="3200" dirty="0"/>
              <a:t>Jämsän opiston ja Uudenmaan yhdistyksen roolit Maitoisissa</a:t>
            </a:r>
          </a:p>
        </p:txBody>
      </p:sp>
    </p:spTree>
    <p:extLst>
      <p:ext uri="{BB962C8B-B14F-4D97-AF65-F5344CB8AC3E}">
        <p14:creationId xmlns:p14="http://schemas.microsoft.com/office/powerpoint/2010/main" val="4167356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6A2FB-47BA-E27A-2A0D-716F1731E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C48C9B-B012-FA71-ACAB-33F72E2CC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4635" y="602055"/>
            <a:ext cx="5342603" cy="3662541"/>
          </a:xfrm>
        </p:spPr>
        <p:txBody>
          <a:bodyPr/>
          <a:lstStyle/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fi-FI" sz="2200" dirty="0"/>
              <a:t>Viikonloput varattu pääsääntöisesti leireille</a:t>
            </a:r>
          </a:p>
          <a:p>
            <a:pPr>
              <a:lnSpc>
                <a:spcPct val="125000"/>
              </a:lnSpc>
            </a:pPr>
            <a:endParaRPr lang="fi-FI" sz="2200" dirty="0"/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fi-FI" sz="2200" dirty="0"/>
              <a:t>Kaksi viikonloppua syksyllä ja kaksi viikonloppua keväällä varattu opistolle</a:t>
            </a:r>
          </a:p>
          <a:p>
            <a:pPr>
              <a:lnSpc>
                <a:spcPct val="125000"/>
              </a:lnSpc>
            </a:pPr>
            <a:endParaRPr lang="fi-FI" sz="2200" dirty="0"/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fi-FI" sz="2200" dirty="0"/>
              <a:t>Lisäksi </a:t>
            </a:r>
            <a:r>
              <a:rPr lang="fi-FI" sz="2200" b="1" dirty="0"/>
              <a:t>Jämsän opistolta </a:t>
            </a:r>
            <a:r>
              <a:rPr lang="fi-FI" sz="2200" dirty="0"/>
              <a:t>kaksi viikonloppua syksyllä ja kaksi viikonloppua keväällä varattu Maitoisten kampukselle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D1DA4F7-B5D5-1F0C-A811-AC5A7DF48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1750"/>
            <a:ext cx="3015192" cy="2000250"/>
          </a:xfrm>
          <a:prstGeom prst="rect">
            <a:avLst/>
          </a:prstGeom>
        </p:spPr>
      </p:pic>
      <p:sp>
        <p:nvSpPr>
          <p:cNvPr id="7" name="Otsikko 7">
            <a:extLst>
              <a:ext uri="{FF2B5EF4-FFF2-40B4-BE49-F238E27FC236}">
                <a16:creationId xmlns:a16="http://schemas.microsoft.com/office/drawing/2014/main" id="{E55A727A-73F2-2987-4A59-93DDC4E13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08" y="463555"/>
            <a:ext cx="2714176" cy="1969770"/>
          </a:xfrm>
        </p:spPr>
        <p:txBody>
          <a:bodyPr/>
          <a:lstStyle/>
          <a:p>
            <a:pPr algn="ctr"/>
            <a:r>
              <a:rPr lang="fi-FI" sz="3200" dirty="0"/>
              <a:t>Opisto- ja leiritoiminnan yhteen-sovittaminen</a:t>
            </a:r>
          </a:p>
        </p:txBody>
      </p:sp>
    </p:spTree>
    <p:extLst>
      <p:ext uri="{BB962C8B-B14F-4D97-AF65-F5344CB8AC3E}">
        <p14:creationId xmlns:p14="http://schemas.microsoft.com/office/powerpoint/2010/main" val="2875242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596F4-C3B5-D152-DA01-F9180ECF4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172581-029C-D760-A873-47967D222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285" y="616793"/>
            <a:ext cx="5807439" cy="5139869"/>
          </a:xfrm>
        </p:spPr>
        <p:txBody>
          <a:bodyPr/>
          <a:lstStyle/>
          <a:p>
            <a:pPr marL="8001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b="1" dirty="0">
                <a:latin typeface="Helvetica" pitchFamily="2" charset="0"/>
              </a:rPr>
              <a:t>Digitaalisen suunnittelun ja luovuuden </a:t>
            </a:r>
            <a:r>
              <a:rPr lang="fi-FI" sz="2000" dirty="0">
                <a:latin typeface="Helvetica" pitchFamily="2" charset="0"/>
              </a:rPr>
              <a:t>Opistovuosi</a:t>
            </a:r>
          </a:p>
          <a:p>
            <a:pPr marL="8001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b="1" dirty="0">
                <a:latin typeface="Helvetica" pitchFamily="2" charset="0"/>
              </a:rPr>
              <a:t>Kasvatuksen ja ohjausalan </a:t>
            </a:r>
            <a:r>
              <a:rPr lang="fi-FI" sz="2000" dirty="0">
                <a:latin typeface="Helvetica" pitchFamily="2" charset="0"/>
              </a:rPr>
              <a:t>Opistovuosi </a:t>
            </a:r>
          </a:p>
          <a:p>
            <a:pPr marL="8001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b="1" dirty="0">
                <a:latin typeface="Helvetica" pitchFamily="2" charset="0"/>
              </a:rPr>
              <a:t>Luonto- ja erätaitojen </a:t>
            </a:r>
            <a:r>
              <a:rPr lang="fi-FI" sz="2000" dirty="0">
                <a:latin typeface="Helvetica" pitchFamily="2" charset="0"/>
              </a:rPr>
              <a:t>Opistovuosi</a:t>
            </a:r>
          </a:p>
          <a:p>
            <a:pPr marL="8001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b="1" dirty="0">
                <a:latin typeface="Helvetica" pitchFamily="2" charset="0"/>
              </a:rPr>
              <a:t>Yrittäjyystaitojen ja palveluiden </a:t>
            </a:r>
            <a:r>
              <a:rPr lang="fi-FI" sz="2000" dirty="0">
                <a:latin typeface="Helvetica" pitchFamily="2" charset="0"/>
              </a:rPr>
              <a:t>Opistovuosi </a:t>
            </a:r>
          </a:p>
          <a:p>
            <a:endParaRPr lang="fi-FI" sz="2000" dirty="0">
              <a:latin typeface="Helvetica" pitchFamily="2" charset="0"/>
            </a:endParaRPr>
          </a:p>
          <a:p>
            <a:r>
              <a:rPr lang="fi-FI" sz="2000" dirty="0">
                <a:latin typeface="Helvetica" pitchFamily="2" charset="0"/>
              </a:rPr>
              <a:t>     	</a:t>
            </a:r>
          </a:p>
          <a:p>
            <a:r>
              <a:rPr lang="fi-FI" sz="2000" dirty="0">
                <a:latin typeface="Helvetica" pitchFamily="2" charset="0"/>
              </a:rPr>
              <a:t>	Haku Opintopolku.fi -sivuston kautta 	Perusopetuksen jälkeisessä 	yhteishaussa 18.2.-18.3.2025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DA44D6F-FDC7-BD41-4275-D32FF202C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6" y="2286000"/>
            <a:ext cx="2981999" cy="2225261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EC3300EF-D3F9-86EC-7A6E-4C9F5E153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2" y="326800"/>
            <a:ext cx="2290013" cy="1969770"/>
          </a:xfrm>
        </p:spPr>
        <p:txBody>
          <a:bodyPr/>
          <a:lstStyle/>
          <a:p>
            <a:pPr algn="ctr"/>
            <a:r>
              <a:rPr lang="fi-FI" sz="3200" dirty="0"/>
              <a:t>Maitoisten opisto-</a:t>
            </a:r>
            <a:br>
              <a:rPr lang="fi-FI" sz="3200" dirty="0"/>
            </a:br>
            <a:r>
              <a:rPr lang="fi-FI" sz="3200" dirty="0"/>
              <a:t>kampuksen linjat</a:t>
            </a:r>
          </a:p>
        </p:txBody>
      </p:sp>
    </p:spTree>
    <p:extLst>
      <p:ext uri="{BB962C8B-B14F-4D97-AF65-F5344CB8AC3E}">
        <p14:creationId xmlns:p14="http://schemas.microsoft.com/office/powerpoint/2010/main" val="41510636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0C1C52F551C1347B8CF2BAA2ECD1488" ma:contentTypeVersion="12" ma:contentTypeDescription="Luo uusi asiakirja." ma:contentTypeScope="" ma:versionID="0097e43c7039d4fcec5bd2f2064848f4">
  <xsd:schema xmlns:xsd="http://www.w3.org/2001/XMLSchema" xmlns:xs="http://www.w3.org/2001/XMLSchema" xmlns:p="http://schemas.microsoft.com/office/2006/metadata/properties" xmlns:ns2="b9303c01-555a-46a6-a827-0706c5d629ae" xmlns:ns3="046b3af5-9d0f-46a2-a6ab-4805b6ac86df" targetNamespace="http://schemas.microsoft.com/office/2006/metadata/properties" ma:root="true" ma:fieldsID="9944175f07cf004c47fc58996458433c" ns2:_="" ns3:_="">
    <xsd:import namespace="b9303c01-555a-46a6-a827-0706c5d629ae"/>
    <xsd:import namespace="046b3af5-9d0f-46a2-a6ab-4805b6ac86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03c01-555a-46a6-a827-0706c5d629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b3af5-9d0f-46a2-a6ab-4805b6ac86d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AE8598-0EFE-488F-9DCA-EF3CBB4749D7}">
  <ds:schemaRefs>
    <ds:schemaRef ds:uri="http://purl.org/dc/terms/"/>
    <ds:schemaRef ds:uri="046b3af5-9d0f-46a2-a6ab-4805b6ac86d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b9303c01-555a-46a6-a827-0706c5d629a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1307176-BBAA-4F2C-B317-0307E64A0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303c01-555a-46a6-a827-0706c5d629ae"/>
    <ds:schemaRef ds:uri="046b3af5-9d0f-46a2-a6ab-4805b6ac86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30C54E-ACD8-4B19-BAE8-42420BE7A3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882</Words>
  <Application>Microsoft Macintosh PowerPoint</Application>
  <PresentationFormat>Näytössä katseltava esitys (16:9)</PresentationFormat>
  <Paragraphs>204</Paragraphs>
  <Slides>17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11</vt:i4>
      </vt:variant>
      <vt:variant>
        <vt:lpstr>Teema</vt:lpstr>
      </vt:variant>
      <vt:variant>
        <vt:i4>8</vt:i4>
      </vt:variant>
      <vt:variant>
        <vt:lpstr>Dian otsikot</vt:lpstr>
      </vt:variant>
      <vt:variant>
        <vt:i4>17</vt:i4>
      </vt:variant>
    </vt:vector>
  </HeadingPairs>
  <TitlesOfParts>
    <vt:vector size="36" baseType="lpstr">
      <vt:lpstr>Arial</vt:lpstr>
      <vt:lpstr>Calibri</vt:lpstr>
      <vt:lpstr>Flama</vt:lpstr>
      <vt:lpstr>Flama Bold</vt:lpstr>
      <vt:lpstr>Flama Bold Italic</vt:lpstr>
      <vt:lpstr>Helvetica</vt:lpstr>
      <vt:lpstr>MrEavesSanOT Bold</vt:lpstr>
      <vt:lpstr>MrEavesSanOTBook</vt:lpstr>
      <vt:lpstr>Palatino</vt:lpstr>
      <vt:lpstr>Symbol</vt:lpstr>
      <vt:lpstr>Wingdings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Office Theme</vt:lpstr>
      <vt:lpstr>PowerPoint-esitys</vt:lpstr>
      <vt:lpstr>PowerPoint-esitys</vt:lpstr>
      <vt:lpstr>PowerPoint-esitys</vt:lpstr>
      <vt:lpstr>PowerPoint-esitys</vt:lpstr>
      <vt:lpstr>Uusi opistotyö Maitoisissa</vt:lpstr>
      <vt:lpstr>Opistotyö Maitoisissa alkaa syksyllä 2025</vt:lpstr>
      <vt:lpstr>SRK:n,  Jämsän opiston ja Uudenmaan yhdistyksen roolit Maitoisissa</vt:lpstr>
      <vt:lpstr>Opisto- ja leiritoiminnan yhteen-sovittaminen</vt:lpstr>
      <vt:lpstr>Maitoisten opisto- kampuksen linjat</vt:lpstr>
      <vt:lpstr>Tukeasi tarvitaan nyt,</vt:lpstr>
      <vt:lpstr>Uusi opistotyö Maitoisissa</vt:lpstr>
      <vt:lpstr>Uusi opistotyö Maitoisissa</vt:lpstr>
      <vt:lpstr>Lahjoita yksi tai useampi tuote tai haluamasi summa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Marika Kaarlela</dc:creator>
  <cp:lastModifiedBy>Tuula Toivonen</cp:lastModifiedBy>
  <cp:revision>58</cp:revision>
  <dcterms:created xsi:type="dcterms:W3CDTF">2019-09-07T13:54:39Z</dcterms:created>
  <dcterms:modified xsi:type="dcterms:W3CDTF">2025-01-30T11:31:46Z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0x01010040C1C52F551C1347B8CF2BAA2ECD1488</vt:lpwstr>
  </property>
</Properties>
</file>